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48.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notesSlides/notesSlide42.xml" ContentType="application/vnd.openxmlformats-officedocument.presentationml.notesSlide+xml"/>
  <Override PartName="/ppt/slides/slide28.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43.xml" ContentType="application/vnd.openxmlformats-officedocument.presentationml.notes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notesSlides/notesSlide47.xml" ContentType="application/vnd.openxmlformats-officedocument.presentationml.notesSlide+xml"/>
  <Override PartName="/ppt/slides/slide3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7"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napVertSplitter="1" vertBarState="minimized">
    <p:restoredLeft sz="15620"/>
    <p:restoredTop sz="94660"/>
  </p:normalViewPr>
  <p:slideViewPr>
    <p:cSldViewPr snapToGrid="0" snapToObjects="1">
      <p:cViewPr varScale="1">
        <p:scale>
          <a:sx n="160" d="100"/>
          <a:sy n="160" d="100"/>
        </p:scale>
        <p:origin x="-2968"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11345B-CF7E-8344-A689-7F5896E52E03}" type="datetimeFigureOut">
              <a:rPr lang="en-US" smtClean="0"/>
              <a:t>3/1/12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E93D99-27BC-A744-9F67-0A364633982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Scientific Ocean Drilling: Voyage of Discovery beyond 2013</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Miyuki </a:t>
            </a:r>
            <a:r>
              <a:rPr lang="en-US" sz="1800" dirty="0" err="1" smtClean="0"/>
              <a:t>Otomo</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IODP-Management International Inc., Tokyo, Japan; </a:t>
            </a:r>
            <a:r>
              <a:rPr lang="en-US" sz="1800" dirty="0" err="1" smtClean="0"/>
              <a:t>motomo@iodp.org</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International Ocean Discovery Program (IODP) drilling strategy at the poles and tropics to collect records linking climate, ice sheet, and sea level histories on geologic time scales. Red arrows represent warm water flow beneath floating ice, recently recognized as a key factor in accelerating ice loss from West Antarctica. Elements of this figure were adapted from </a:t>
            </a:r>
            <a:r>
              <a:rPr lang="en-US" sz="1400" dirty="0" err="1" smtClean="0"/>
              <a:t>Schoof</a:t>
            </a:r>
            <a:r>
              <a:rPr lang="en-US" sz="1400" dirty="0" smtClean="0"/>
              <a:t> (2010).</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Marine nutrient cycling - How will the ocean’s capacity of biological carbon pumping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Christiane</a:t>
            </a:r>
            <a:r>
              <a:rPr lang="en-US" sz="1800" dirty="0" smtClean="0"/>
              <a:t> Lancelot</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Ecologie</a:t>
            </a:r>
            <a:r>
              <a:rPr lang="en-US" sz="1800" dirty="0" smtClean="0"/>
              <a:t> des </a:t>
            </a:r>
            <a:r>
              <a:rPr lang="en-US" sz="1800" dirty="0" err="1" smtClean="0"/>
              <a:t>Systèmes</a:t>
            </a:r>
            <a:r>
              <a:rPr lang="en-US" sz="1800" dirty="0" smtClean="0"/>
              <a:t> </a:t>
            </a:r>
            <a:r>
              <a:rPr lang="en-US" sz="1800" dirty="0" err="1" smtClean="0"/>
              <a:t>Aquatiques</a:t>
            </a:r>
            <a:r>
              <a:rPr lang="en-US" sz="1800" dirty="0" smtClean="0"/>
              <a:t>, </a:t>
            </a:r>
            <a:r>
              <a:rPr lang="en-US" sz="1800" dirty="0" err="1" smtClean="0"/>
              <a:t>Université</a:t>
            </a:r>
            <a:r>
              <a:rPr lang="en-US" sz="1800" dirty="0" smtClean="0"/>
              <a:t> </a:t>
            </a:r>
            <a:r>
              <a:rPr lang="en-US" sz="1800" dirty="0" err="1" smtClean="0"/>
              <a:t>Libre</a:t>
            </a:r>
            <a:r>
              <a:rPr lang="en-US" sz="1800" dirty="0" smtClean="0"/>
              <a:t> de </a:t>
            </a:r>
            <a:r>
              <a:rPr lang="en-US" sz="1800" dirty="0" err="1" smtClean="0"/>
              <a:t>Bruxelles</a:t>
            </a:r>
            <a:r>
              <a:rPr lang="en-US" sz="1800" dirty="0" smtClean="0"/>
              <a:t>, Belgium; </a:t>
            </a:r>
            <a:r>
              <a:rPr lang="en-US" sz="1800" dirty="0" err="1" smtClean="0"/>
              <a:t>lancelot@ulb.ac.be</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Summer conditions in the upper water layers of the Canadian Basin. The lower panel shows the physical water properties over the period 2004-2008, the upper the response of the plankton organisms during the same period. Figure modified from Li et al. 2009.</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Marine nutrient cycling - How will the ocean’s capacity of biological carbon pumping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Andreas </a:t>
            </a:r>
            <a:r>
              <a:rPr lang="en-US" sz="1800" dirty="0" err="1" smtClean="0"/>
              <a:t>Schmittner</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College of Oceanic and Atmospheric Sciences, Oregon State University, USA; </a:t>
            </a:r>
            <a:r>
              <a:rPr lang="en-US" sz="1800" dirty="0" err="1" smtClean="0"/>
              <a:t>aschmitt@coas.oregonstate.edu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Latitude-depth distribution of </a:t>
            </a:r>
            <a:r>
              <a:rPr lang="en-US" sz="1400" dirty="0" err="1" smtClean="0"/>
              <a:t>zonally</a:t>
            </a:r>
            <a:r>
              <a:rPr lang="en-US" sz="1400" dirty="0" smtClean="0"/>
              <a:t> averaged δ</a:t>
            </a:r>
            <a:r>
              <a:rPr lang="en-US" sz="1400" baseline="30000" dirty="0" smtClean="0"/>
              <a:t>13</a:t>
            </a:r>
            <a:r>
              <a:rPr lang="en-US" sz="1400" dirty="0" smtClean="0"/>
              <a:t>C in the Atlantic (top) and Pacific (bottom). Left: modern water-column measurements from WOCE and CLIVAR cruises (</a:t>
            </a:r>
            <a:r>
              <a:rPr lang="en-US" sz="1400" dirty="0" err="1" smtClean="0"/>
              <a:t>Schmittner</a:t>
            </a:r>
            <a:r>
              <a:rPr lang="en-US" sz="1400" dirty="0" smtClean="0"/>
              <a:t> et al., unpublished data). Middle: Late Holocene sediment data. Right: LGM sediment data. Sediment data from </a:t>
            </a:r>
            <a:r>
              <a:rPr lang="en-US" sz="1400" dirty="0" err="1" smtClean="0"/>
              <a:t>Hesse</a:t>
            </a:r>
            <a:r>
              <a:rPr lang="en-US" sz="1400" dirty="0" smtClean="0"/>
              <a:t> et al. (2011</a:t>
            </a:r>
            <a:r>
              <a:rPr lang="en-US" sz="1400" smtClean="0"/>
              <a:t>) and Matsumoto </a:t>
            </a:r>
            <a:r>
              <a:rPr lang="en-US" sz="1400" dirty="0" smtClean="0"/>
              <a:t>et al. (2002).</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Arctic sea ice - When will the Arctic Ocean become ice-free and what will be the effects?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Mark C. </a:t>
            </a:r>
            <a:r>
              <a:rPr lang="en-US" sz="1800" dirty="0" err="1" smtClean="0"/>
              <a:t>Serreze</a:t>
            </a:r>
            <a:r>
              <a:rPr lang="en-US" sz="1800" dirty="0" smtClean="0"/>
              <a:t> and Julienne C. </a:t>
            </a:r>
            <a:r>
              <a:rPr lang="en-US" sz="1800" dirty="0" err="1" smtClean="0"/>
              <a:t>Stroeve</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Cooperative Institute for Research in Environmental Science and Department of Geography, University of Colorado, Boulder, </a:t>
            </a:r>
            <a:r>
              <a:rPr lang="en-US" sz="1800" smtClean="0"/>
              <a:t>USA; serreze</a:t>
            </a:r>
            <a:r>
              <a:rPr lang="en-US" sz="1800" dirty="0" err="1" smtClean="0"/>
              <a:t>@nsidc.org</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Time series by month (y-axis) and year (x-axis) of (top) anomalies in Arctic sea ice extent based on the satellite passive microwave record and (bottom) corresponding anomalies in 2-meter air temperate for the Arctic Ocean based on the NASA Modern Era Retrospective-Analysis for Research and Applications (MERRA). Anomalies are calculated with respect to the period 1979-2010.</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Arctic sea ice - When will the Arctic Ocean become ice-free and what will be the effects?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Leonid </a:t>
            </a:r>
            <a:r>
              <a:rPr lang="en-US" sz="1800" dirty="0" err="1" smtClean="0"/>
              <a:t>Polyak</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Byrd Polar Research Center, Ohio State University, Columbus, USA; polyak.1@osu.edu</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Schematic representation of Arctic sea-ice conditions inferred from </a:t>
            </a:r>
            <a:r>
              <a:rPr lang="en-US" sz="1400" dirty="0" err="1" smtClean="0"/>
              <a:t>paleoclimatic</a:t>
            </a:r>
            <a:r>
              <a:rPr lang="en-US" sz="1400" dirty="0" smtClean="0"/>
              <a:t> data (e.g. </a:t>
            </a:r>
            <a:r>
              <a:rPr lang="en-US" sz="1400" dirty="0" err="1" smtClean="0"/>
              <a:t>Polyak</a:t>
            </a:r>
            <a:r>
              <a:rPr lang="en-US" sz="1400" dirty="0" smtClean="0"/>
              <a:t> et al. 2010; Funder et al. 2011; </a:t>
            </a:r>
            <a:r>
              <a:rPr lang="en-US" sz="1400" dirty="0" err="1" smtClean="0"/>
              <a:t>Polyak</a:t>
            </a:r>
            <a:r>
              <a:rPr lang="en-US" sz="1400" dirty="0" smtClean="0"/>
              <a:t> and </a:t>
            </a:r>
            <a:r>
              <a:rPr lang="en-US" sz="1400" dirty="0" err="1" smtClean="0"/>
              <a:t>Jakobsson</a:t>
            </a:r>
            <a:r>
              <a:rPr lang="en-US" sz="1400" dirty="0" smtClean="0"/>
              <a:t> 2011). Paleo-temperature anomalies are shown for Last Glacial Maximum (LGM; ~20 ka), Holocene Thermal Maximum (HTM; ~8 ka), Last </a:t>
            </a:r>
            <a:r>
              <a:rPr lang="en-US" sz="1400" dirty="0" err="1" smtClean="0"/>
              <a:t>Interglaciation</a:t>
            </a:r>
            <a:r>
              <a:rPr lang="en-US" sz="1400" dirty="0" smtClean="0"/>
              <a:t> (LIG; ~130 ka), and middle Pliocene (MP; ~3.5 Ma) (from Miller et al. 2010). Punctured trend line represents the Arctic Amplification. Red arrow shows instrumentally observed temperature change, consistent with observed loss of sea ice approaching the “transitional” state with increasingly large seasonally ice-free areas (see </a:t>
            </a:r>
            <a:r>
              <a:rPr lang="en-US" sz="1400" smtClean="0"/>
              <a:t>accompanying paper by </a:t>
            </a:r>
            <a:r>
              <a:rPr lang="en-US" sz="1400" dirty="0" err="1" smtClean="0"/>
              <a:t>Serreze</a:t>
            </a:r>
            <a:r>
              <a:rPr lang="en-US" sz="1400" dirty="0" smtClean="0"/>
              <a:t> and </a:t>
            </a:r>
            <a:r>
              <a:rPr lang="en-US" sz="1400" dirty="0" err="1" smtClean="0"/>
              <a:t>Stroeve</a:t>
            </a:r>
            <a:r>
              <a:rPr lang="en-US" sz="1400" dirty="0" smtClean="0"/>
              <a:t>).</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Aerosols and climate – How sensitive is earth’s climate to atmospheric aerosols?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Samuel Albani</a:t>
            </a:r>
            <a:r>
              <a:rPr lang="en-US" sz="1800" baseline="30000" dirty="0" smtClean="0"/>
              <a:t>1</a:t>
            </a:r>
            <a:r>
              <a:rPr lang="en-US" sz="1800" dirty="0" smtClean="0"/>
              <a:t> and Natalie Mahowald</a:t>
            </a:r>
            <a:r>
              <a:rPr lang="en-US" sz="1800" baseline="30000" dirty="0" smtClean="0"/>
              <a:t>2</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Department of Environmental Sciences, University of Milano-</a:t>
            </a:r>
            <a:r>
              <a:rPr lang="en-US" sz="1800" dirty="0" err="1" smtClean="0"/>
              <a:t>Bicocca</a:t>
            </a:r>
            <a:r>
              <a:rPr lang="en-US" sz="1800" dirty="0" smtClean="0"/>
              <a:t>, Milano, Italy; </a:t>
            </a:r>
            <a:r>
              <a:rPr lang="en-US" sz="1800" dirty="0" err="1" smtClean="0"/>
              <a:t>samuel.albani@unimib.it</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Earth and Atmospheric Sciences, Cornell University, Ithaca, USA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Historical and projected aerosol emissions relative to 2000 AD emissions. Sulfur dioxide forms sulfate aerosols, while about half the ammonia and nitrogen oxides form nitrogen-based aerosols in the atmosphere. Carbonaceous aerosols include both black and organic carbon and the estimated emissions here do not include secondary aerosol formation in the atmosphere. Calculations based on </a:t>
            </a:r>
            <a:r>
              <a:rPr lang="en-US" sz="1400" dirty="0" err="1" smtClean="0"/>
              <a:t>Mahowald</a:t>
            </a:r>
            <a:r>
              <a:rPr lang="en-US" sz="1400" dirty="0" smtClean="0"/>
              <a:t> (in press).</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Aerosols and climate – How sensitive is earth’s climate to atmospheric aerosols?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Andrey</a:t>
            </a:r>
            <a:r>
              <a:rPr lang="en-US" sz="1800" dirty="0" smtClean="0"/>
              <a:t> </a:t>
            </a:r>
            <a:r>
              <a:rPr lang="en-US" sz="1800" dirty="0" err="1" smtClean="0"/>
              <a:t>Ganopolski</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Potsdam Institute for Climate Impact Research, Potsdam, Germany; </a:t>
            </a:r>
            <a:r>
              <a:rPr lang="en-US" sz="1800" dirty="0" err="1" smtClean="0"/>
              <a:t>andrey@pik-potsdam.de</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Modeled dust deposition under preindustrial climate conditions (left) and Last Glacial Maximum (right) based on </a:t>
            </a:r>
            <a:r>
              <a:rPr lang="en-US" sz="1400" dirty="0" err="1" smtClean="0"/>
              <a:t>Mahowald</a:t>
            </a:r>
            <a:r>
              <a:rPr lang="en-US" sz="1400" dirty="0" smtClean="0"/>
              <a:t> et al. </a:t>
            </a:r>
            <a:r>
              <a:rPr lang="en-US" sz="1400" smtClean="0"/>
              <a:t>(2006).</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Land cover change - To what degree do human land cover dynamics affect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Bart van den Hurk</a:t>
            </a:r>
            <a:r>
              <a:rPr lang="en-US" sz="1800" baseline="30000" dirty="0" smtClean="0"/>
              <a:t>1</a:t>
            </a:r>
            <a:r>
              <a:rPr lang="en-US" sz="1800" dirty="0" smtClean="0"/>
              <a:t>, S.I. Seneviratne</a:t>
            </a:r>
            <a:r>
              <a:rPr lang="en-US" sz="1800" baseline="30000" dirty="0" smtClean="0"/>
              <a:t>2</a:t>
            </a:r>
            <a:r>
              <a:rPr lang="en-US" sz="1800" dirty="0" smtClean="0"/>
              <a:t> and L. Batlle-Bayer</a:t>
            </a:r>
            <a:r>
              <a:rPr lang="en-US" sz="1800" baseline="30000" dirty="0" smtClean="0"/>
              <a:t>3</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Royal Netherlands Meteorological Institute, De </a:t>
            </a:r>
            <a:r>
              <a:rPr lang="en-US" sz="1800" dirty="0" err="1" smtClean="0"/>
              <a:t>Bilt</a:t>
            </a:r>
            <a:r>
              <a:rPr lang="en-US" sz="1800" dirty="0" smtClean="0"/>
              <a:t>, Netherlands; </a:t>
            </a:r>
            <a:r>
              <a:rPr lang="en-US" sz="1800" dirty="0" err="1" smtClean="0"/>
              <a:t>bart.van.den.hurk@knmi.nl</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Environmental Systems Science, Swiss Federal Institute of Technology </a:t>
            </a:r>
            <a:r>
              <a:rPr lang="en-US" sz="1800" dirty="0" err="1" smtClean="0"/>
              <a:t>Zürich</a:t>
            </a:r>
            <a:r>
              <a:rPr lang="en-US" sz="1800" dirty="0" smtClean="0"/>
              <a:t>, Switzerland; </a:t>
            </a:r>
            <a:r>
              <a:rPr lang="en-US" sz="1800" baseline="30000" dirty="0" smtClean="0"/>
              <a:t>3</a:t>
            </a:r>
            <a:r>
              <a:rPr lang="en-US" sz="1800" dirty="0" smtClean="0"/>
              <a:t>Institute for Marine and Atmospheric research, University of Utrecht, Netherlands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Effects of land use and CO</a:t>
            </a:r>
            <a:r>
              <a:rPr lang="en-US" sz="1400" baseline="-25000" dirty="0" smtClean="0"/>
              <a:t>2</a:t>
            </a:r>
            <a:r>
              <a:rPr lang="en-US" sz="1400" dirty="0" smtClean="0"/>
              <a:t> forcings on temperature change from pre-industrial to present-day in two heavily deforested areas (central North America and central Eurasia) as simulated with seven atmosphere-land models (de </a:t>
            </a:r>
            <a:r>
              <a:rPr lang="en-US" sz="1400" dirty="0" err="1" smtClean="0"/>
              <a:t>Noblet-Ducoudré</a:t>
            </a:r>
            <a:r>
              <a:rPr lang="en-US" sz="1400" dirty="0" smtClean="0"/>
              <a:t> et al., in press). Most simulations suggest that the propagating land use resulted in significant regional cooling, which approximately counteracted the concurrent CO</a:t>
            </a:r>
            <a:r>
              <a:rPr lang="en-US" sz="1400" baseline="-25000" dirty="0" smtClean="0"/>
              <a:t>2</a:t>
            </a:r>
            <a:r>
              <a:rPr lang="en-US" sz="1400" dirty="0" smtClean="0"/>
              <a:t>-related warming in these regions.</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Land cover change - To what degree do human land cover dynamics affect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Jed O. Kaplan</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ARVE Group, Swiss Federal Institute of Technology Lausanne, Switzerland; </a:t>
            </a:r>
            <a:r>
              <a:rPr lang="en-US" sz="1800" dirty="0" err="1" smtClean="0"/>
              <a:t>jed.kaplan@epfl.ch</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Top: Preindustrial Holocene atmospheric CO</a:t>
            </a:r>
            <a:r>
              <a:rPr lang="en-US" sz="1400" baseline="-25000" dirty="0" smtClean="0"/>
              <a:t>2</a:t>
            </a:r>
            <a:r>
              <a:rPr lang="en-US" sz="1400" dirty="0" smtClean="0"/>
              <a:t> concentrations measured in Antarctic ice cores (dots, black line), and carbon emissions as a result of anthropogenic land cover change (blue line). Bottom: Global land use at 1500 AD, before the collapse of the indigenous populations of the Americas following European contact. For details and data sources, see Kaplan et al. 2011.</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Fire - Are we facing an increase in wildfires?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Anthony L. </a:t>
            </a:r>
            <a:r>
              <a:rPr lang="en-US" sz="1800" dirty="0" err="1" smtClean="0"/>
              <a:t>Westerling</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Sierra Nevada Research Institute, University of California, Merced, USA; </a:t>
            </a:r>
            <a:r>
              <a:rPr lang="en-US" sz="1800" dirty="0" err="1" smtClean="0"/>
              <a:t>awesterling@ucmerced.edu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The number of large forest wildfires (vertical axis) versus average March through August temperature anomalies (horizontal axis) for 1972-2008 in Western US forests. Anomalies were constructed subtracting the long-term mean for 1972-1990. Fires are all large (&gt; 200 ha) fires reported by the United States’ Bureau of Indian Affairs, National Park Service, and Forest Service as burning in forests. All fires were classified as “action” fires on which suppression was attempted (fires used to manage vegetation were excluded). See </a:t>
            </a:r>
            <a:r>
              <a:rPr lang="en-US" sz="1400" dirty="0" err="1" smtClean="0"/>
              <a:t>Westerling</a:t>
            </a:r>
            <a:r>
              <a:rPr lang="en-US" sz="1400" dirty="0" smtClean="0"/>
              <a:t> et al. 2006 and </a:t>
            </a:r>
            <a:r>
              <a:rPr lang="en-US" sz="1400" dirty="0" err="1" smtClean="0"/>
              <a:t>Westerling</a:t>
            </a:r>
            <a:r>
              <a:rPr lang="en-US" sz="1400" dirty="0" smtClean="0"/>
              <a:t> et al 2011 for data and methodology.</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Fire - Are we facing an increase in wildfires?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Sandy P. Harrison</a:t>
            </a:r>
            <a:r>
              <a:rPr lang="en-US" sz="1800" baseline="30000" dirty="0" smtClean="0"/>
              <a:t>1</a:t>
            </a:r>
            <a:r>
              <a:rPr lang="en-US" sz="1800" dirty="0" smtClean="0"/>
              <a:t> and Patrick J. Bartlein</a:t>
            </a:r>
            <a:r>
              <a:rPr lang="en-US" sz="1800" baseline="30000" dirty="0" smtClean="0"/>
              <a:t>2</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School of Biological Sciences, Macquarie University, North </a:t>
            </a:r>
            <a:r>
              <a:rPr lang="en-US" sz="1800" dirty="0" err="1" smtClean="0"/>
              <a:t>Ryde</a:t>
            </a:r>
            <a:r>
              <a:rPr lang="en-US" sz="1800" dirty="0" smtClean="0"/>
              <a:t>, Australia; </a:t>
            </a:r>
            <a:r>
              <a:rPr lang="en-US" sz="1800" dirty="0" err="1" smtClean="0"/>
              <a:t>sandy.harrison@mq.edu.au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Geography, University of Oregon, Eugene, USA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The incidence of wildfire varies on multiple timescales. The record for the past billion years (1 </a:t>
            </a:r>
            <a:r>
              <a:rPr lang="en-US" sz="1400" dirty="0" err="1" smtClean="0"/>
              <a:t>Ga</a:t>
            </a:r>
            <a:r>
              <a:rPr lang="en-US" sz="1400" dirty="0" smtClean="0"/>
              <a:t>) (A) is a qualitative index of global fire based on discontinuous sedimentary charcoal records (Bowman et al. 2009). The record for the past 80 ka (B) is a global composite of 30 sedimentary charcoal records (</a:t>
            </a:r>
            <a:r>
              <a:rPr lang="en-US" sz="1400" dirty="0" err="1" smtClean="0"/>
              <a:t>Daniau</a:t>
            </a:r>
            <a:r>
              <a:rPr lang="en-US" sz="1400" dirty="0" smtClean="0"/>
              <a:t> et al. 2010a), that for the past 21 ka (C) is a global composite of ca. 700 sedimentary charcoal records (</a:t>
            </a:r>
            <a:r>
              <a:rPr lang="en-US" sz="1400" dirty="0" err="1" smtClean="0"/>
              <a:t>Daniau</a:t>
            </a:r>
            <a:r>
              <a:rPr lang="en-US" sz="1400" dirty="0" smtClean="0"/>
              <a:t> et al., unpublished data) and that for the past 2 ka is a global composite of ca. 400 sedimentary charcoal records (D; Marlon et al. 2008). The biomass burnt record in B, C and D is expressed as </a:t>
            </a:r>
            <a:r>
              <a:rPr lang="en-US" sz="1400" dirty="0" err="1" smtClean="0"/>
              <a:t>z</a:t>
            </a:r>
            <a:r>
              <a:rPr lang="en-US" sz="1400" dirty="0" smtClean="0"/>
              <a:t>-score anomalies from a long-term mean. Global area burnt from 1997 to 2009 (E) is derived from satellite</a:t>
            </a:r>
            <a:r>
              <a:rPr lang="en-US" sz="1400" smtClean="0"/>
              <a:t>-based remote </a:t>
            </a:r>
            <a:r>
              <a:rPr lang="en-US" sz="1400" dirty="0" smtClean="0"/>
              <a:t>sensing (GFED v3.1; </a:t>
            </a:r>
            <a:r>
              <a:rPr lang="en-US" sz="1400" dirty="0" err="1" smtClean="0"/>
              <a:t>Giglio</a:t>
            </a:r>
            <a:r>
              <a:rPr lang="en-US" sz="1400" dirty="0" smtClean="0"/>
              <a:t> et al. 2010).</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Earth System models - How well do Earth system models simulate the dynamics of global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Tim </a:t>
            </a:r>
            <a:r>
              <a:rPr lang="en-US" sz="1800" dirty="0" err="1" smtClean="0"/>
              <a:t>Lenton</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College of Life and Environmental Sciences, University of Exeter, UK; </a:t>
            </a:r>
            <a:r>
              <a:rPr lang="en-US" sz="1800" dirty="0" err="1" smtClean="0"/>
              <a:t>t.m.lenton@exeter.ac.uk</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Map of potential policy-relevant tipping elements in the climate system, categorized into those involving ice melting, circulation changes, or biome losses – updated from </a:t>
            </a:r>
            <a:r>
              <a:rPr lang="en-US" sz="1400" dirty="0" err="1" smtClean="0"/>
              <a:t>Lenton</a:t>
            </a:r>
            <a:r>
              <a:rPr lang="en-US" sz="1400" dirty="0" smtClean="0"/>
              <a:t> et al. (2008) by </a:t>
            </a:r>
            <a:r>
              <a:rPr lang="en-US" sz="1400" dirty="0" err="1" smtClean="0"/>
              <a:t>Veronika</a:t>
            </a:r>
            <a:r>
              <a:rPr lang="en-US" sz="1400" dirty="0" smtClean="0"/>
              <a:t> Huber, Martin </a:t>
            </a:r>
            <a:r>
              <a:rPr lang="en-US" sz="1400" dirty="0" err="1" smtClean="0"/>
              <a:t>Wodinski</a:t>
            </a:r>
            <a:r>
              <a:rPr lang="en-US" sz="1400" dirty="0" smtClean="0"/>
              <a:t>, Tim </a:t>
            </a:r>
            <a:r>
              <a:rPr lang="en-US" sz="1400" dirty="0" err="1" smtClean="0"/>
              <a:t>Lenton</a:t>
            </a:r>
            <a:r>
              <a:rPr lang="en-US" sz="1400" dirty="0" smtClean="0"/>
              <a:t> and Hans-Joachim </a:t>
            </a:r>
            <a:r>
              <a:rPr lang="en-US" sz="1400" dirty="0" err="1" smtClean="0"/>
              <a:t>Schellnhuber</a:t>
            </a:r>
            <a:r>
              <a:rPr lang="en-US" sz="1400" dirty="0" smtClean="0"/>
              <a:t>.</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Monsoon climate – Will summer rain increase or decrease in monsoon regions?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Bin Wang</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Department of Meteorology and International Pacific Research Center, University of Hawaii, Honolulu, USA; </a:t>
            </a:r>
            <a:r>
              <a:rPr lang="en-US" sz="1800" dirty="0" err="1" smtClean="0"/>
              <a:t>wangbin@hawaii.edu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Multi-model mean changes in precipitation for boreal winter (DJF) and summer (JJA). Changes are given for the SRES A1B scenario, for the period 2080 to 2099 relative to 1980 to 1999. Stippling denotes areas where the magnitude of the multi-model ensemble mean exceeds the inter-model standard deviation. In the global monsoon domain (red contours) the summer-minus-winter precipitation exceeds 2.5 mm/day and the summer precipitation exceeds 55% of the annual total (Wang and Ding 2008). The dry regions with summer precipitation &lt;1 mm/day are outlined in gray. The merged Global Precipitation Climatology Project/Climate Prediction Center </a:t>
            </a:r>
            <a:r>
              <a:rPr lang="en-US" sz="1400" smtClean="0"/>
              <a:t>Merged Analysis of </a:t>
            </a:r>
            <a:r>
              <a:rPr lang="en-US" sz="1400" dirty="0" smtClean="0"/>
              <a:t>Precipitation data were used to determine the monsoon and arid regions.</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Monsoon climate – Will summer rain increase or decrease in monsoon regions?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Hai</a:t>
            </a:r>
            <a:r>
              <a:rPr lang="en-US" sz="1800" dirty="0" smtClean="0"/>
              <a:t> Cheng</a:t>
            </a:r>
            <a:r>
              <a:rPr lang="en-US" sz="1800" baseline="30000" dirty="0" smtClean="0"/>
              <a:t>1,2</a:t>
            </a:r>
            <a:r>
              <a:rPr lang="en-US" sz="1800" dirty="0" smtClean="0"/>
              <a:t>, </a:t>
            </a:r>
            <a:r>
              <a:rPr lang="en-US" sz="1800" dirty="0" err="1" smtClean="0"/>
              <a:t>Ashish</a:t>
            </a:r>
            <a:r>
              <a:rPr lang="en-US" sz="1800" dirty="0" smtClean="0"/>
              <a:t> Sinha</a:t>
            </a:r>
            <a:r>
              <a:rPr lang="en-US" sz="1800" baseline="30000" dirty="0" smtClean="0"/>
              <a:t>3</a:t>
            </a:r>
            <a:r>
              <a:rPr lang="en-US" sz="1800" dirty="0" smtClean="0"/>
              <a:t> and Steven M. Colman</a:t>
            </a:r>
            <a:r>
              <a:rPr lang="en-US" sz="1800" baseline="30000" dirty="0" smtClean="0"/>
              <a:t>4</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Institute of Global Environmental Change, Xi’an </a:t>
            </a:r>
            <a:r>
              <a:rPr lang="en-US" sz="1800" dirty="0" err="1" smtClean="0"/>
              <a:t>Jiaotong</a:t>
            </a:r>
            <a:r>
              <a:rPr lang="en-US" sz="1800" dirty="0" smtClean="0"/>
              <a:t> University, Xi’an, China; cheng021@umn.edu</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Earth Sciences, University of Minnesota, Minneapolis, USA; </a:t>
            </a:r>
            <a:r>
              <a:rPr lang="en-US" sz="1800" baseline="30000" dirty="0" smtClean="0"/>
              <a:t>3</a:t>
            </a:r>
            <a:r>
              <a:rPr lang="en-US" sz="1800" dirty="0" smtClean="0"/>
              <a:t>Department of Earth Science, California State University,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Carson, USA; </a:t>
            </a:r>
            <a:r>
              <a:rPr lang="en-US" sz="1800" baseline="30000" dirty="0" smtClean="0"/>
              <a:t>4</a:t>
            </a:r>
            <a:r>
              <a:rPr lang="en-US" sz="1800" dirty="0" smtClean="0"/>
              <a:t>Large Lakes Observatory, University of Minnesota, Duluth, USA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Paleo-monsoon variability on orbital (left), millennial (middle) and centennial (right) time scales. (</a:t>
            </a:r>
            <a:r>
              <a:rPr lang="en-US" sz="1400" dirty="0" err="1" smtClean="0"/>
              <a:t>i</a:t>
            </a:r>
            <a:r>
              <a:rPr lang="en-US" sz="1400" dirty="0" smtClean="0"/>
              <a:t>) Chinese loess magnetic susceptibility (Sun et al. 2006) reflects AM glacial-interglacial </a:t>
            </a:r>
            <a:r>
              <a:rPr lang="en-US" sz="1400" dirty="0" err="1" smtClean="0"/>
              <a:t>variablility</a:t>
            </a:r>
            <a:r>
              <a:rPr lang="en-US" sz="1400" dirty="0" smtClean="0"/>
              <a:t>. (ii) </a:t>
            </a:r>
            <a:r>
              <a:rPr lang="en-US" sz="1400" dirty="0" err="1" smtClean="0"/>
              <a:t>Speleothem</a:t>
            </a:r>
            <a:r>
              <a:rPr lang="en-US" sz="1400" dirty="0" smtClean="0"/>
              <a:t> oxygen isotope (δ</a:t>
            </a:r>
            <a:r>
              <a:rPr lang="en-US" sz="1400" baseline="30000" dirty="0" smtClean="0"/>
              <a:t>18</a:t>
            </a:r>
            <a:r>
              <a:rPr lang="en-US" sz="1400" dirty="0" smtClean="0"/>
              <a:t>O) records from China (Wang et al. 2008) and (iii) SE Brazil (Cruz et al. 2005) illustrate </a:t>
            </a:r>
            <a:r>
              <a:rPr lang="en-US" sz="1400" dirty="0" err="1" smtClean="0"/>
              <a:t>precessional</a:t>
            </a:r>
            <a:r>
              <a:rPr lang="en-US" sz="1400" dirty="0" smtClean="0"/>
              <a:t> </a:t>
            </a:r>
            <a:r>
              <a:rPr lang="en-US" sz="1400" dirty="0" err="1" smtClean="0"/>
              <a:t>cyclicity</a:t>
            </a:r>
            <a:r>
              <a:rPr lang="en-US" sz="1400" dirty="0" smtClean="0"/>
              <a:t> that follows summer insolation in their respective hemispheres (gray curves; Berger 1978) and anti-phasing between the AM and the SAM. (iv) Greenland ice core δ</a:t>
            </a:r>
            <a:r>
              <a:rPr lang="en-US" sz="1400" baseline="30000" dirty="0" smtClean="0"/>
              <a:t>18</a:t>
            </a:r>
            <a:r>
              <a:rPr lang="en-US" sz="1400" dirty="0" smtClean="0"/>
              <a:t>O as a temperature approximation (</a:t>
            </a:r>
            <a:r>
              <a:rPr lang="en-US" sz="1400" dirty="0" err="1" smtClean="0"/>
              <a:t>Svensson</a:t>
            </a:r>
            <a:r>
              <a:rPr lang="en-US" sz="1400" dirty="0" smtClean="0"/>
              <a:t> et al. 2008). (</a:t>
            </a:r>
            <a:r>
              <a:rPr lang="en-US" sz="1400" dirty="0" err="1" smtClean="0"/>
              <a:t>v</a:t>
            </a:r>
            <a:r>
              <a:rPr lang="en-US" sz="1400" dirty="0" smtClean="0"/>
              <a:t>) </a:t>
            </a:r>
            <a:r>
              <a:rPr lang="en-US" sz="1400" dirty="0" err="1" smtClean="0"/>
              <a:t>Speleothem</a:t>
            </a:r>
            <a:r>
              <a:rPr lang="en-US" sz="1400" dirty="0" smtClean="0"/>
              <a:t> δ</a:t>
            </a:r>
            <a:r>
              <a:rPr lang="en-US" sz="1400" baseline="30000" dirty="0" smtClean="0"/>
              <a:t>18</a:t>
            </a:r>
            <a:r>
              <a:rPr lang="en-US" sz="1400" dirty="0" smtClean="0"/>
              <a:t>O for AM (Wang et al. 2008) and (vi) SAM from northern Peru (Cheng et al., unpublished). Periods of Greenland warmth correspond with intense AM but are anti-phased with SAM intensity. (vii, viii) AM records from the summer monsoon fringes in China. (vii) </a:t>
            </a:r>
            <a:r>
              <a:rPr lang="en-US" sz="1400" dirty="0" err="1" smtClean="0"/>
              <a:t>Longxi</a:t>
            </a:r>
            <a:r>
              <a:rPr lang="en-US" sz="1400" dirty="0" smtClean="0"/>
              <a:t> Drought/Flood index based on historical literatures (Tan et al. 2011). (viii) </a:t>
            </a:r>
            <a:r>
              <a:rPr lang="en-US" sz="1400" dirty="0" err="1" smtClean="0"/>
              <a:t>Wangxiang</a:t>
            </a:r>
            <a:r>
              <a:rPr lang="en-US" sz="1400" dirty="0" smtClean="0"/>
              <a:t> (Zhang et al. 2008) and </a:t>
            </a:r>
            <a:r>
              <a:rPr lang="en-US" sz="1400" dirty="0" err="1" smtClean="0"/>
              <a:t>Huangye</a:t>
            </a:r>
            <a:r>
              <a:rPr lang="en-US" sz="1400" dirty="0" smtClean="0"/>
              <a:t> (Tan et </a:t>
            </a:r>
            <a:r>
              <a:rPr lang="en-US" sz="1400" smtClean="0"/>
              <a:t>al. 2011</a:t>
            </a:r>
            <a:r>
              <a:rPr lang="en-US" sz="1400" dirty="0" smtClean="0"/>
              <a:t>) </a:t>
            </a:r>
            <a:r>
              <a:rPr lang="en-US" sz="1400" dirty="0" err="1" smtClean="0"/>
              <a:t>speleothem</a:t>
            </a:r>
            <a:r>
              <a:rPr lang="en-US" sz="1400" dirty="0" smtClean="0"/>
              <a:t> records. (ix) </a:t>
            </a:r>
            <a:r>
              <a:rPr lang="en-US" sz="1400" dirty="0" err="1" smtClean="0"/>
              <a:t>Pumacocha</a:t>
            </a:r>
            <a:r>
              <a:rPr lang="en-US" sz="1400" dirty="0" smtClean="0"/>
              <a:t> lake record from Peru (Bird et al. 2011). MCA=Medieval Climate Anomaly; LIA=the Little Ice Age; CWP=Current Warm Period; H4 and H5 = Heinrich </a:t>
            </a:r>
            <a:r>
              <a:rPr lang="en-US" sz="1400" dirty="0" err="1" smtClean="0"/>
              <a:t>stadials</a:t>
            </a:r>
            <a:r>
              <a:rPr lang="en-US" sz="1400" dirty="0" smtClean="0"/>
              <a:t>.</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El Nino-Southern Oscillation - What is the outlook for ENSO?</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Amy Clement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Rosenstiel</a:t>
            </a:r>
            <a:r>
              <a:rPr lang="en-US" sz="1800" dirty="0" smtClean="0"/>
              <a:t> School of Marine and Atmospheric Science, University of Miami, USA; </a:t>
            </a:r>
            <a:r>
              <a:rPr lang="en-US" sz="1800" dirty="0" err="1" smtClean="0"/>
              <a:t>aclement@rsmas.miami.edu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Power spectra of NINO3 SSTs from the ERSST.v3 historical reconstruction (Smith et al. 2008), as a function of the period in octaves of the annual cycle. The area to the left of each curve represents the spectral </a:t>
            </a:r>
            <a:r>
              <a:rPr lang="en-US" sz="1400" smtClean="0"/>
              <a:t>power within a </a:t>
            </a:r>
            <a:r>
              <a:rPr lang="en-US" sz="1400" dirty="0" smtClean="0"/>
              <a:t>frequency band. Figure after Wittenberg (2009).</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El Nino-Southern Oscillation - What is the outlook for ENSO?</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Julien</a:t>
            </a:r>
            <a:r>
              <a:rPr lang="en-US" sz="1800" dirty="0" smtClean="0"/>
              <a:t> Emile-</a:t>
            </a:r>
            <a:r>
              <a:rPr lang="en-US" sz="1800" dirty="0" err="1" smtClean="0"/>
              <a:t>Geay</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Department of Earth Sciences &amp; Center for Applied Mathematical Sciences, University of Southern California, Los Angeles, USA; </a:t>
            </a:r>
            <a:r>
              <a:rPr lang="en-US" sz="1800" dirty="0" err="1" smtClean="0"/>
              <a:t>julieneg@usc.edu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Comparison of recent ENSO reconstructions. (left axis) NINO3.4 from, W10 and EG12, NINO3 from M09, Proxy ENSO index from B09 (inverted scale), (right axis) 21-year running ENSO variance from L11 </a:t>
            </a:r>
            <a:r>
              <a:rPr lang="en-US" sz="1400" smtClean="0"/>
              <a:t>All series have </a:t>
            </a:r>
            <a:r>
              <a:rPr lang="en-US" sz="1400" dirty="0" smtClean="0"/>
              <a:t>been 30-year </a:t>
            </a:r>
            <a:r>
              <a:rPr lang="en-US" sz="1400" dirty="0" err="1" smtClean="0"/>
              <a:t>lowpass</a:t>
            </a:r>
            <a:r>
              <a:rPr lang="en-US" sz="1400" dirty="0" smtClean="0"/>
              <a:t>-filtered. See text for details.</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Sea level rise - How much and how fast will sea level rise over the coming centuries?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Anny </a:t>
            </a:r>
            <a:r>
              <a:rPr lang="en-US" sz="1800" dirty="0" err="1" smtClean="0"/>
              <a:t>Cazenave</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Laboratoire</a:t>
            </a:r>
            <a:r>
              <a:rPr lang="en-US" sz="1800" dirty="0" smtClean="0"/>
              <a:t> </a:t>
            </a:r>
            <a:r>
              <a:rPr lang="en-US" sz="1800" dirty="0" err="1" smtClean="0"/>
              <a:t>d’Etudes</a:t>
            </a:r>
            <a:r>
              <a:rPr lang="en-US" sz="1800" dirty="0" smtClean="0"/>
              <a:t> en </a:t>
            </a:r>
            <a:r>
              <a:rPr lang="en-US" sz="1800" dirty="0" err="1" smtClean="0"/>
              <a:t>Géophysique</a:t>
            </a:r>
            <a:r>
              <a:rPr lang="en-US" sz="1800" dirty="0" smtClean="0"/>
              <a:t> et </a:t>
            </a:r>
            <a:r>
              <a:rPr lang="en-US" sz="1800" dirty="0" err="1" smtClean="0"/>
              <a:t>Océanographie</a:t>
            </a:r>
            <a:r>
              <a:rPr lang="en-US" sz="1800" dirty="0" smtClean="0"/>
              <a:t> </a:t>
            </a:r>
            <a:r>
              <a:rPr lang="en-US" sz="1800" dirty="0" err="1" smtClean="0"/>
              <a:t>Spatiale</a:t>
            </a:r>
            <a:r>
              <a:rPr lang="en-US" sz="1800" dirty="0" smtClean="0"/>
              <a:t>, Centre National </a:t>
            </a:r>
            <a:r>
              <a:rPr lang="en-US" sz="1800" dirty="0" err="1" smtClean="0"/>
              <a:t>d'Etudes</a:t>
            </a:r>
            <a:r>
              <a:rPr lang="en-US" sz="1800" dirty="0" smtClean="0"/>
              <a:t> </a:t>
            </a:r>
            <a:r>
              <a:rPr lang="en-US" sz="1800" dirty="0" err="1" smtClean="0"/>
              <a:t>Spatiales</a:t>
            </a:r>
            <a:r>
              <a:rPr lang="en-US" sz="1800" dirty="0" smtClean="0"/>
              <a:t>, Toulouse, France; </a:t>
            </a:r>
            <a:r>
              <a:rPr lang="en-US" sz="1800" dirty="0" err="1" smtClean="0"/>
              <a:t>anny.cazenave@legos.obs-mip.fr</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Twentieth century sea level curve (in black and associated uncertainty in light gray) based on tide gauge data and additional information (data from Church and White 2011). Box: altimetry-based sea level curve between 1993 and 2011 (data from AVISO; </a:t>
            </a:r>
            <a:r>
              <a:rPr lang="en-US" sz="1400" dirty="0" err="1" smtClean="0"/>
              <a:t>www.aviso.oceanobs.com/en/data/products/sea-surface-height-products/global/msla/index.html).</a:t>
            </a:r>
            <a:r>
              <a:rPr lang="en-US" sz="1400" dirty="0" smtClean="0"/>
              <a:t> Blue points represent data at 10-day intervals, the red curve their 4-month smoothing (from </a:t>
            </a:r>
            <a:r>
              <a:rPr lang="en-US" sz="1400" dirty="0" err="1" smtClean="0"/>
              <a:t>Meyssignac</a:t>
            </a:r>
            <a:r>
              <a:rPr lang="en-US" sz="1400" dirty="0" smtClean="0"/>
              <a:t> and </a:t>
            </a:r>
            <a:r>
              <a:rPr lang="en-US" sz="1400" dirty="0" err="1" smtClean="0"/>
              <a:t>Cazenave</a:t>
            </a:r>
            <a:r>
              <a:rPr lang="en-US" sz="1400" dirty="0" smtClean="0"/>
              <a:t>, unpublished data).</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Sea level rise - How much and how fast will sea level rise over the coming centuries?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Mark Siddall</a:t>
            </a:r>
            <a:r>
              <a:rPr lang="en-US" sz="1800" baseline="30000" dirty="0" smtClean="0"/>
              <a:t>1</a:t>
            </a:r>
            <a:r>
              <a:rPr lang="en-US" sz="1800" dirty="0" smtClean="0"/>
              <a:t> and David Pollard</a:t>
            </a:r>
            <a:r>
              <a:rPr lang="en-US" sz="1800" baseline="30000" dirty="0" smtClean="0"/>
              <a:t>2</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Department of Earth Sciences, University of Bristol, UK; </a:t>
            </a:r>
            <a:r>
              <a:rPr lang="en-US" sz="1800" dirty="0" err="1" smtClean="0"/>
              <a:t>mark.siddall@bristol.ac.uk</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Earth and Environmental Systems Institute, Pennsylvania State University, University Park, USA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Snapshots of modeled ice distribution, essentially as in Pollard and </a:t>
            </a:r>
            <a:r>
              <a:rPr lang="en-US" sz="1400" dirty="0" err="1" smtClean="0"/>
              <a:t>DeConto</a:t>
            </a:r>
            <a:r>
              <a:rPr lang="en-US" sz="1400" dirty="0" smtClean="0"/>
              <a:t> 2009, showing collapse of WAIS marine ice leading into Marine Isotope Stage 31, a major interglacial event ca. 1.08 to 1.06 Ma (Scherer et al. 2008; </a:t>
            </a:r>
            <a:r>
              <a:rPr lang="en-US" sz="1400" dirty="0" err="1" smtClean="0"/>
              <a:t>DeConto</a:t>
            </a:r>
            <a:r>
              <a:rPr lang="en-US" sz="1400" dirty="0" smtClean="0"/>
              <a:t> et al., unpublished data). Grounded ice elevations (</a:t>
            </a:r>
            <a:r>
              <a:rPr lang="en-US" sz="1400" dirty="0" err="1" smtClean="0"/>
              <a:t>m</a:t>
            </a:r>
            <a:r>
              <a:rPr lang="en-US" sz="1400" dirty="0" smtClean="0"/>
              <a:t>) are shown by the rainbow scale, and floating ice thicknesses (</a:t>
            </a:r>
            <a:r>
              <a:rPr lang="en-US" sz="1400" dirty="0" err="1" smtClean="0"/>
              <a:t>m</a:t>
            </a:r>
            <a:r>
              <a:rPr lang="en-US" sz="1400" dirty="0" smtClean="0"/>
              <a:t>) by the pink scale. The approximate location of Cape Roberts and ANDRILL sediment cores (Scherer et al. 2008; </a:t>
            </a:r>
            <a:r>
              <a:rPr lang="en-US" sz="1400" dirty="0" err="1" smtClean="0"/>
              <a:t>Naish</a:t>
            </a:r>
            <a:r>
              <a:rPr lang="en-US" sz="1400" dirty="0" smtClean="0"/>
              <a:t> et al. 2009) is shown by a black dot.</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Hurricanes and Typhoons – Will tropical cyclones become stronger and more frequent?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Thomas R. Knutson, I.M. Held and G.A. </a:t>
            </a:r>
            <a:r>
              <a:rPr lang="en-US" sz="1800" dirty="0" err="1" smtClean="0"/>
              <a:t>Vecchi</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Geophysical Fluid Dynamics Laboratory/NOAA, Princeton, USA; </a:t>
            </a:r>
            <a:r>
              <a:rPr lang="en-US" sz="1800" dirty="0" err="1" smtClean="0"/>
              <a:t>Tom.Knutson@noaa.gov</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Normalized anomalies relevant to Atlantic tropical cyclone activity changes: Global mean temperature (green, top); August-October sea surface temperature (SST) in the tropical Atlantic main development region (MDR; 10</a:t>
            </a:r>
            <a:r>
              <a:rPr lang="en-US" sz="1400" smtClean="0"/>
              <a:t>-20°N</a:t>
            </a:r>
            <a:r>
              <a:rPr lang="en-US" sz="1400" dirty="0" smtClean="0"/>
              <a:t>, 80</a:t>
            </a:r>
            <a:r>
              <a:rPr lang="en-US" sz="1400" smtClean="0"/>
              <a:t>-20°W</a:t>
            </a:r>
            <a:r>
              <a:rPr lang="en-US" sz="1400" dirty="0" smtClean="0"/>
              <a:t>; green, second from top); hurricane counts adjusted for missing hurricanes based on ship-track density (red); US </a:t>
            </a:r>
            <a:r>
              <a:rPr lang="en-US" sz="1400" dirty="0" err="1" smtClean="0"/>
              <a:t>landfalling</a:t>
            </a:r>
            <a:r>
              <a:rPr lang="en-US" sz="1400" dirty="0" smtClean="0"/>
              <a:t> hurricanes (no adjustments; orange), and MDR SST minus tropical mean SST (green, bottom). Vertical axis tick marks denote one standard deviation intervals. Curves are five-year running means; dashed lines are linear trends. Only the top three series have significant linear trends (</a:t>
            </a:r>
            <a:r>
              <a:rPr lang="en-US" sz="1400" dirty="0" err="1" smtClean="0"/>
              <a:t>p</a:t>
            </a:r>
            <a:r>
              <a:rPr lang="en-US" sz="1400" dirty="0" smtClean="0"/>
              <a:t>&lt;0.05). Source: </a:t>
            </a:r>
            <a:r>
              <a:rPr lang="en-US" sz="1400" dirty="0" err="1" smtClean="0"/>
              <a:t>Vecchi</a:t>
            </a:r>
            <a:r>
              <a:rPr lang="en-US" sz="1400" dirty="0" smtClean="0"/>
              <a:t> and Knutson (2011).</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Hurricanes and Typhoons – Will tropical cyclones become stronger and more frequent?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Philip Lane and Jeffrey P. Donnelly</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Woods Hole Oceanographic Institution, Woods Hole, USA; </a:t>
            </a:r>
            <a:r>
              <a:rPr lang="en-US" sz="1800" dirty="0" err="1" smtClean="0"/>
              <a:t>jdonnelly@whoi.edu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A) shows a 4500-year record of hurricane storm surges at Mullet Pond, Florida. Blue and red dots represent chronologies of small and large storm deposits as defined by the dashed blue and red threshold lines, respectively. The orange curve is the ratio of intense to total activity found by applying a 157-year sliding window to the chronologies of discrete events. B) shows a proxy record of El Nino frequency based on lake level inferred from sand content in the crater lake El Junco in the Galapagos (Conroy et al. 2008). C) shows a time series of </a:t>
            </a:r>
            <a:r>
              <a:rPr lang="en-US" sz="1400" dirty="0" err="1" smtClean="0"/>
              <a:t>foraminiferal</a:t>
            </a:r>
            <a:r>
              <a:rPr lang="en-US" sz="1400" dirty="0" smtClean="0"/>
              <a:t> δ</a:t>
            </a:r>
            <a:r>
              <a:rPr lang="en-US" sz="1400" baseline="30000" dirty="0" smtClean="0"/>
              <a:t>18</a:t>
            </a:r>
            <a:r>
              <a:rPr lang="en-US" sz="1400" dirty="0" smtClean="0"/>
              <a:t>O (sea surface density) from the Bermuda Rise, inferred SST is shown on the y-axis, though a portion (estimated to be about one third) of the variability in δ</a:t>
            </a:r>
            <a:r>
              <a:rPr lang="en-US" sz="1400" baseline="30000" dirty="0" smtClean="0"/>
              <a:t>18</a:t>
            </a:r>
            <a:r>
              <a:rPr lang="en-US" sz="1400" dirty="0" smtClean="0"/>
              <a:t>O is thought to be related to changes in salinity also (</a:t>
            </a:r>
            <a:r>
              <a:rPr lang="en-US" sz="1400" dirty="0" err="1" smtClean="0"/>
              <a:t>Keigwin</a:t>
            </a:r>
            <a:r>
              <a:rPr lang="en-US" sz="1400" dirty="0" smtClean="0"/>
              <a:t> 1996).</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Vulnerability of coastlines - How do environmental changes affect coastlines and river deltas?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James </a:t>
            </a:r>
            <a:r>
              <a:rPr lang="en-US" sz="1800" dirty="0" err="1" smtClean="0"/>
              <a:t>Syvitski</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INSTAAR, University of Colorado, Boulder, USA; </a:t>
            </a:r>
            <a:r>
              <a:rPr lang="en-US" sz="1800" dirty="0" err="1" smtClean="0"/>
              <a:t>James.Syvitski@Colorado.edu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GEO-EYE satellite image of the Yellow River (</a:t>
            </a:r>
            <a:r>
              <a:rPr lang="en-US" sz="1400" dirty="0" err="1" smtClean="0"/>
              <a:t>Huanghe</a:t>
            </a:r>
            <a:r>
              <a:rPr lang="en-US" sz="1400" dirty="0" smtClean="0"/>
              <a:t>) delta. Each year 33.6 Mt of crude oil are extracted from the delta. The </a:t>
            </a:r>
            <a:r>
              <a:rPr lang="en-US" sz="1400" dirty="0" err="1" smtClean="0"/>
              <a:t>Gudong</a:t>
            </a:r>
            <a:r>
              <a:rPr lang="en-US" sz="1400" dirty="0" smtClean="0"/>
              <a:t> Seawall, built 1985-1988 to protect the oil fields from inundation, is 10 </a:t>
            </a:r>
            <a:r>
              <a:rPr lang="en-US" sz="1400" dirty="0" err="1" smtClean="0"/>
              <a:t>m</a:t>
            </a:r>
            <a:r>
              <a:rPr lang="en-US" sz="1400" dirty="0" smtClean="0"/>
              <a:t> thick at its top and 38 </a:t>
            </a:r>
            <a:r>
              <a:rPr lang="en-US" sz="1400" dirty="0" err="1" smtClean="0"/>
              <a:t>m</a:t>
            </a:r>
            <a:r>
              <a:rPr lang="en-US" sz="1400" dirty="0" smtClean="0"/>
              <a:t> at its bottom. The oilrigs are laid out on a grid pattern. The field is presently below sea level by 1 </a:t>
            </a:r>
            <a:r>
              <a:rPr lang="en-US" sz="1400" smtClean="0"/>
              <a:t>to 2 m</a:t>
            </a:r>
            <a:r>
              <a:rPr lang="en-US" sz="1400" dirty="0" smtClean="0"/>
              <a:t>, protected from the sea by the Seawall. Image from Google Earth Pro; pixel resolution is ~1 </a:t>
            </a:r>
            <a:r>
              <a:rPr lang="en-US" sz="1400" dirty="0" err="1" smtClean="0"/>
              <a:t>m</a:t>
            </a:r>
            <a:r>
              <a:rPr lang="en-US" sz="1400" dirty="0" smtClean="0"/>
              <a:t>.</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Vulnerability of coastlines - How do environmental changes affect coastlines and river deltas?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Eduardo </a:t>
            </a:r>
            <a:r>
              <a:rPr lang="en-US" sz="1800" dirty="0" err="1" smtClean="0"/>
              <a:t>Leorri</a:t>
            </a:r>
            <a:r>
              <a:rPr lang="en-US" sz="1800" dirty="0" smtClean="0"/>
              <a:t> and David </a:t>
            </a:r>
            <a:r>
              <a:rPr lang="en-US" sz="1800" dirty="0" err="1" smtClean="0"/>
              <a:t>Mallinson</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Department of Geological Sciences, East Carolina University, Greenville, USA; </a:t>
            </a:r>
            <a:r>
              <a:rPr lang="en-US" sz="1800" dirty="0" err="1" smtClean="0"/>
              <a:t>leorrie@ecu.edu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A) Map of the Pamlico estuarine system in North Carolina showing the location of the main active inlets. B) </a:t>
            </a:r>
            <a:r>
              <a:rPr lang="en-US" sz="1400" dirty="0" err="1" smtClean="0"/>
              <a:t>Paleoenvironmental</a:t>
            </a:r>
            <a:r>
              <a:rPr lang="en-US" sz="1400" dirty="0" smtClean="0"/>
              <a:t> reconstruction of the southern Pamlico Sound region ca. 850 AD (modified from Grand Pre et al. 2011). Barrier island destruction along the southern Outer Banks resulted in a shallow, </a:t>
            </a:r>
            <a:r>
              <a:rPr lang="en-US" sz="1400" smtClean="0"/>
              <a:t>submarine sand shoal </a:t>
            </a:r>
            <a:r>
              <a:rPr lang="en-US" sz="1400" dirty="0" smtClean="0"/>
              <a:t>and localized deeper tidal channels over which normal marine waters were </a:t>
            </a:r>
            <a:r>
              <a:rPr lang="en-US" sz="1400" dirty="0" err="1" smtClean="0"/>
              <a:t>advected</a:t>
            </a:r>
            <a:r>
              <a:rPr lang="en-US" sz="1400" dirty="0" smtClean="0"/>
              <a:t>. The Cape Hatteras region exhibited several inlets with large flood-tide deltas.</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Earth System models - How well do Earth system models simulate the dynamics of global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Masa</a:t>
            </a:r>
            <a:r>
              <a:rPr lang="en-US" sz="1800" dirty="0" smtClean="0"/>
              <a:t> </a:t>
            </a:r>
            <a:r>
              <a:rPr lang="en-US" sz="1800" dirty="0" err="1" smtClean="0"/>
              <a:t>Kageyama</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Laboratoire</a:t>
            </a:r>
            <a:r>
              <a:rPr lang="en-US" sz="1800" dirty="0" smtClean="0"/>
              <a:t> des Sciences du </a:t>
            </a:r>
            <a:r>
              <a:rPr lang="en-US" sz="1800" dirty="0" err="1" smtClean="0"/>
              <a:t>Climat</a:t>
            </a:r>
            <a:r>
              <a:rPr lang="en-US" sz="1800" dirty="0" smtClean="0"/>
              <a:t> et de </a:t>
            </a:r>
            <a:r>
              <a:rPr lang="en-US" sz="1800" dirty="0" err="1" smtClean="0"/>
              <a:t>l'Environnement</a:t>
            </a:r>
            <a:r>
              <a:rPr lang="en-US" sz="1800" dirty="0" smtClean="0"/>
              <a:t>, CEA </a:t>
            </a:r>
            <a:r>
              <a:rPr lang="en-US" sz="1800" dirty="0" err="1" smtClean="0"/>
              <a:t>Saclay</a:t>
            </a:r>
            <a:r>
              <a:rPr lang="en-US" sz="1800" dirty="0" smtClean="0"/>
              <a:t>, Gif-</a:t>
            </a:r>
            <a:r>
              <a:rPr lang="en-US" sz="1800" dirty="0" err="1" smtClean="0"/>
              <a:t>sur</a:t>
            </a:r>
            <a:r>
              <a:rPr lang="en-US" sz="1800" dirty="0" smtClean="0"/>
              <a:t>-Yvette, France; </a:t>
            </a:r>
            <a:r>
              <a:rPr lang="en-US" sz="1800" dirty="0" err="1" smtClean="0"/>
              <a:t>Masa.Kageyama@lsce.ipsl.fr</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Qualitative comparison of modeled warming events (upper panel) with a real event as recorded in the NGRIP ice core in Greenland between 11.6 and 11.8 ka BP (lower panel; </a:t>
            </a:r>
            <a:r>
              <a:rPr lang="en-US" sz="1400" dirty="0" err="1" smtClean="0"/>
              <a:t>Steffensen</a:t>
            </a:r>
            <a:r>
              <a:rPr lang="en-US" sz="1400" dirty="0" smtClean="0"/>
              <a:t> et al. 2009). The model results are for simulations using Last Glacial Maximum forcings. (blue) reference run, Atlantic Meridional Overturning Circulation (AMOC) "turned off", (orange) with a North Atlantic fresh water forcing of -0.1 </a:t>
            </a:r>
            <a:r>
              <a:rPr lang="en-US" sz="1400" dirty="0" err="1" smtClean="0"/>
              <a:t>Sv</a:t>
            </a:r>
            <a:r>
              <a:rPr lang="en-US" sz="1400" dirty="0" smtClean="0"/>
              <a:t> and (red) of -0.5 </a:t>
            </a:r>
            <a:r>
              <a:rPr lang="en-US" sz="1400" dirty="0" err="1" smtClean="0"/>
              <a:t>Sv</a:t>
            </a:r>
            <a:r>
              <a:rPr lang="en-US" sz="1400" dirty="0" smtClean="0"/>
              <a:t> (1 </a:t>
            </a:r>
            <a:r>
              <a:rPr lang="en-US" sz="1400" dirty="0" err="1" smtClean="0"/>
              <a:t>Sv</a:t>
            </a:r>
            <a:r>
              <a:rPr lang="en-US" sz="1400" dirty="0" smtClean="0"/>
              <a:t> = 10</a:t>
            </a:r>
            <a:r>
              <a:rPr lang="en-US" sz="1400" baseline="30000" dirty="0" smtClean="0"/>
              <a:t>6</a:t>
            </a:r>
            <a:r>
              <a:rPr lang="en-US" sz="1400" dirty="0" smtClean="0"/>
              <a:t> m</a:t>
            </a:r>
            <a:r>
              <a:rPr lang="en-US" sz="1400" baseline="30000" dirty="0" smtClean="0"/>
              <a:t>3</a:t>
            </a:r>
            <a:r>
              <a:rPr lang="en-US" sz="1400" dirty="0" smtClean="0"/>
              <a:t> s</a:t>
            </a:r>
            <a:r>
              <a:rPr lang="en-US" sz="1400" baseline="30000" dirty="0" smtClean="0"/>
              <a:t>-1</a:t>
            </a:r>
            <a:r>
              <a:rPr lang="en-US" sz="1400" dirty="0" smtClean="0"/>
              <a:t>).</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Ocean Acidification – How will ongoing ocean acidification affect marine life?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Jean-Pierre </a:t>
            </a:r>
            <a:r>
              <a:rPr lang="en-US" sz="1800" dirty="0" err="1" smtClean="0"/>
              <a:t>Gattuso</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CNRS and </a:t>
            </a:r>
            <a:r>
              <a:rPr lang="en-US" sz="1800" dirty="0" err="1" smtClean="0"/>
              <a:t>Université</a:t>
            </a:r>
            <a:r>
              <a:rPr lang="en-US" sz="1800" dirty="0" smtClean="0"/>
              <a:t> Pierre et Marie Curie, </a:t>
            </a:r>
            <a:r>
              <a:rPr lang="en-US" sz="1800" dirty="0" err="1" smtClean="0"/>
              <a:t>Villefranche-sur-Mer</a:t>
            </a:r>
            <a:r>
              <a:rPr lang="en-US" sz="1800" dirty="0" smtClean="0"/>
              <a:t>, France; </a:t>
            </a:r>
            <a:r>
              <a:rPr lang="en-US" sz="1800" dirty="0" err="1" smtClean="0"/>
              <a:t>gattuso@obs-vlfr.fr</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Effects of ocean acidification on marine organisms. Mean effect size and 95% bias-corrected bootstrapped confidence interval are shown. The number of experiments used to calculate mean effect sizes are shown in parentheses. Asterisks (*) mark significant mean effect sizes (95% confidence interval does not overlap zero). </a:t>
            </a:r>
            <a:r>
              <a:rPr lang="en-US" sz="1400" smtClean="0"/>
              <a:t>Figure adapted </a:t>
            </a:r>
            <a:r>
              <a:rPr lang="en-US" sz="1400" dirty="0" smtClean="0"/>
              <a:t>from </a:t>
            </a:r>
            <a:r>
              <a:rPr lang="en-US" sz="1400" dirty="0" err="1" smtClean="0"/>
              <a:t>Kroeker</a:t>
            </a:r>
            <a:r>
              <a:rPr lang="en-US" sz="1400" dirty="0" smtClean="0"/>
              <a:t> et al. (2010).</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Ocean Acidification – How will ongoing ocean acidification affect marine life?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Ellen Thomas</a:t>
            </a:r>
            <a:r>
              <a:rPr lang="en-US" sz="1800" baseline="30000" dirty="0" smtClean="0"/>
              <a:t>1,2</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Department of Geology and Geophysics, Yale University, New Haven, USA; </a:t>
            </a:r>
            <a:r>
              <a:rPr lang="en-US" sz="1800" dirty="0" err="1" smtClean="0"/>
              <a:t>ellen.thomas@yale.edu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Earth &amp; Environmental Sciences, Wesleyan University, Middletown, USA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The Paleocene-Eocene Thermal Maximum at Walvis Ridge in the southeastern Atlantic Ocean, off Namibia. Paleo-water depth ~1500 </a:t>
            </a:r>
            <a:r>
              <a:rPr lang="en-US" sz="1400" dirty="0" err="1" smtClean="0"/>
              <a:t>m</a:t>
            </a:r>
            <a:r>
              <a:rPr lang="en-US" sz="1400" dirty="0" smtClean="0"/>
              <a:t>. A) Core image shows carbonate ooze (light colors) and clay (dark colors), where carbonate has been dissolved during ocean acidification (</a:t>
            </a:r>
            <a:r>
              <a:rPr lang="en-US" sz="1400" dirty="0" err="1" smtClean="0"/>
              <a:t>Zachos</a:t>
            </a:r>
            <a:r>
              <a:rPr lang="en-US" sz="1400" dirty="0" smtClean="0"/>
              <a:t> et al. 2005). Sediment is plotted </a:t>
            </a:r>
            <a:r>
              <a:rPr lang="en-US" sz="1400" smtClean="0"/>
              <a:t>on an age </a:t>
            </a:r>
            <a:r>
              <a:rPr lang="en-US" sz="1400" dirty="0" smtClean="0"/>
              <a:t>scale in ka relative to the Paleocene-Eocene Boundary (PEB) (</a:t>
            </a:r>
            <a:r>
              <a:rPr lang="en-US" sz="1400" dirty="0" err="1" smtClean="0"/>
              <a:t>Hönisch</a:t>
            </a:r>
            <a:r>
              <a:rPr lang="en-US" sz="1400" dirty="0" smtClean="0"/>
              <a:t> et al., in press). B) Blue curve and blue dots show carbon isotope excursion (CIE) in shells of deep-sea benthic foraminifera (</a:t>
            </a:r>
            <a:r>
              <a:rPr lang="en-US" sz="1400" dirty="0" err="1" smtClean="0"/>
              <a:t>McCarren</a:t>
            </a:r>
            <a:r>
              <a:rPr lang="en-US" sz="1400" dirty="0" smtClean="0"/>
              <a:t> et al. 2008). Red curve shows decrease in number of species of deep-sea benthic foraminifera during extinction coeval with CIE (Thomas, unpublished data). Pictures show specimens of the benthic foraminifer </a:t>
            </a:r>
            <a:r>
              <a:rPr lang="en-US" sz="1400" dirty="0" err="1" smtClean="0"/>
              <a:t>Nuttallides</a:t>
            </a:r>
            <a:r>
              <a:rPr lang="en-US" sz="1400" dirty="0" smtClean="0"/>
              <a:t> </a:t>
            </a:r>
            <a:r>
              <a:rPr lang="en-US" sz="1400" dirty="0" err="1" smtClean="0"/>
              <a:t>truempyi</a:t>
            </a:r>
            <a:r>
              <a:rPr lang="en-US" sz="1400" dirty="0" smtClean="0"/>
              <a:t>, used for isotope analysis, survivor of the extinction. All at the same magnification, showing severe decrease in size during ocean acidification, placed at the location where they occurred in the sediment. C) Climate-carbon cycle disturbance in the oceans during the last 300 Ma of Earth history (modified after </a:t>
            </a:r>
            <a:r>
              <a:rPr lang="en-US" sz="1400" dirty="0" err="1" smtClean="0"/>
              <a:t>Kump</a:t>
            </a:r>
            <a:r>
              <a:rPr lang="en-US" sz="1400" dirty="0" smtClean="0"/>
              <a:t> et al. 2009).</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Water resources - How severe will freshwater resource shortages be on a regional scale?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Richard Harding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Centre for Ecology &amp; Hydrology, Wallingford, UK; </a:t>
            </a:r>
            <a:r>
              <a:rPr lang="en-US" sz="1800" dirty="0" err="1" smtClean="0"/>
              <a:t>rjh@ceh.ac.uk</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Water stress, calculated as the ratio between water withdrawals and availability, for the late 20</a:t>
            </a:r>
            <a:r>
              <a:rPr lang="en-US" sz="1400" baseline="30000" dirty="0" smtClean="0"/>
              <a:t>th</a:t>
            </a:r>
            <a:r>
              <a:rPr lang="en-US" sz="1400" dirty="0" smtClean="0"/>
              <a:t> and 21</a:t>
            </a:r>
            <a:r>
              <a:rPr lang="en-US" sz="1400" baseline="30000" dirty="0" smtClean="0"/>
              <a:t>st</a:t>
            </a:r>
            <a:r>
              <a:rPr lang="en-US" sz="1400" dirty="0" smtClean="0"/>
              <a:t> centuries (see </a:t>
            </a:r>
            <a:r>
              <a:rPr lang="en-US" sz="1400" dirty="0" err="1" smtClean="0"/>
              <a:t>Flörke</a:t>
            </a:r>
            <a:r>
              <a:rPr lang="en-US" sz="1400" dirty="0" smtClean="0"/>
              <a:t> and Eisner 2011).</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Water resources - How severe will freshwater resource shortages be on a regional scale?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Edward R. Cook</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Lamont-Doherty Earth Observatory, Columbia University, Palisades, USA; </a:t>
            </a:r>
            <a:r>
              <a:rPr lang="en-US" sz="1800" dirty="0" err="1" smtClean="0"/>
              <a:t>drdendro@ldeo.columbia.edu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Examples of three </a:t>
            </a:r>
            <a:r>
              <a:rPr lang="en-US" sz="1400" dirty="0" err="1" smtClean="0"/>
              <a:t>megadroughts</a:t>
            </a:r>
            <a:r>
              <a:rPr lang="en-US" sz="1400" dirty="0" smtClean="0"/>
              <a:t> reconstructed from tree rings that hit the central Mississippi Valley of the United States during early, middle, and late medieval times. See Cook et al. (2010b) for details. Reprinted with permission</a:t>
            </a:r>
            <a:r>
              <a:rPr lang="en-US" sz="1400" baseline="0" dirty="0" smtClean="0"/>
              <a:t> </a:t>
            </a:r>
            <a:r>
              <a:rPr lang="en-US" sz="1400" baseline="0" smtClean="0"/>
              <a:t>from Wiley &amp; Sons.</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Ecosystems - How do ecosystems and associated services respond to climatic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Sandra </a:t>
            </a:r>
            <a:r>
              <a:rPr lang="en-US" sz="1800" dirty="0" err="1" smtClean="0"/>
              <a:t>Lavorel</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Laboratoire</a:t>
            </a:r>
            <a:r>
              <a:rPr lang="en-US" sz="1800" dirty="0" smtClean="0"/>
              <a:t> </a:t>
            </a:r>
            <a:r>
              <a:rPr lang="en-US" sz="1800" dirty="0" err="1" smtClean="0"/>
              <a:t>d’Écologie</a:t>
            </a:r>
            <a:r>
              <a:rPr lang="en-US" sz="1800" dirty="0" smtClean="0"/>
              <a:t> Alpine, CNRS, </a:t>
            </a:r>
            <a:r>
              <a:rPr lang="en-US" sz="1800" dirty="0" err="1" smtClean="0"/>
              <a:t>Université</a:t>
            </a:r>
            <a:r>
              <a:rPr lang="en-US" sz="1800" dirty="0" smtClean="0"/>
              <a:t> Joseph Fourier, </a:t>
            </a:r>
            <a:r>
              <a:rPr lang="en-US" sz="1800" dirty="0" err="1" smtClean="0"/>
              <a:t>Grenobles</a:t>
            </a:r>
            <a:r>
              <a:rPr lang="en-US" sz="1800" dirty="0" smtClean="0"/>
              <a:t>, France; </a:t>
            </a:r>
            <a:r>
              <a:rPr lang="en-US" sz="1800" dirty="0" err="1" smtClean="0"/>
              <a:t>Sandra.Lavorel@ujf-grenoble.fr</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Type of vegetation in relation to rainfall in the Amazon region. The overlaid arrows show the trajectories of change as simulated by the 19 general circulation models used in the IPCC AR4 forced to start from the averaged observed climate over the period 1970-1999 AD (red star). The tips of the arrows represent the simulated </a:t>
            </a:r>
            <a:r>
              <a:rPr lang="en-US" sz="1400" smtClean="0"/>
              <a:t>late 21</a:t>
            </a:r>
            <a:r>
              <a:rPr lang="en-US" sz="1400" baseline="30000" smtClean="0"/>
              <a:t>st </a:t>
            </a:r>
            <a:r>
              <a:rPr lang="en-US" sz="1400" smtClean="0"/>
              <a:t>century </a:t>
            </a:r>
            <a:r>
              <a:rPr lang="en-US" sz="1400" dirty="0" smtClean="0"/>
              <a:t>(2070-2099 AD) rainfall regime. The purple arrow shows the mean of all model trajectories and the blue arrow the mean of all models that simulate the late 20th century adequately. Figure modified from </a:t>
            </a:r>
            <a:r>
              <a:rPr lang="en-US" sz="1400" dirty="0" err="1" smtClean="0"/>
              <a:t>Mahli</a:t>
            </a:r>
            <a:r>
              <a:rPr lang="en-US" sz="1400" dirty="0" smtClean="0"/>
              <a:t> et al. (2009).</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Ecosystems - How do ecosystems and associated services respond to climatic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Stephen T. Jackson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Department of Botany and Program in Ecology, University of Wyoming, Laramie, USA; </a:t>
            </a:r>
            <a:r>
              <a:rPr lang="en-US" sz="1800" dirty="0" err="1" smtClean="0"/>
              <a:t>Jackson@uwyo.edu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a:t>
            </a:r>
            <a:r>
              <a:rPr lang="en-US" sz="1400" smtClean="0"/>
              <a:t>1: </a:t>
            </a:r>
            <a:r>
              <a:rPr lang="en-US" sz="1400" dirty="0" err="1" smtClean="0"/>
              <a:t>Geohistorical</a:t>
            </a:r>
            <a:r>
              <a:rPr lang="en-US" sz="1400" dirty="0" smtClean="0"/>
              <a:t> records of temporal changes in ecosystem properties and services. This 3000-year composite record of regional ecosystem attributes (land cover, erosion, flood intensity) inferred from sediments of Lake </a:t>
            </a:r>
            <a:r>
              <a:rPr lang="en-US" sz="1400" dirty="0" err="1" smtClean="0"/>
              <a:t>Erhai</a:t>
            </a:r>
            <a:r>
              <a:rPr lang="en-US" sz="1400" dirty="0" smtClean="0"/>
              <a:t> and monsoon intensity inferred from a </a:t>
            </a:r>
            <a:r>
              <a:rPr lang="en-US" sz="1400" dirty="0" err="1" smtClean="0"/>
              <a:t>speleothem</a:t>
            </a:r>
            <a:r>
              <a:rPr lang="en-US" sz="1400" dirty="0" smtClean="0"/>
              <a:t> shows ecosystem responses to changes in human population, cultural practices, and climate. The five green bands show primary periods of human effects on the regional environment (left to right): Bronze-Age culture, Han irrigated period, </a:t>
            </a:r>
            <a:r>
              <a:rPr lang="en-US" sz="1400" dirty="0" err="1" smtClean="0"/>
              <a:t>Nanzhao</a:t>
            </a:r>
            <a:r>
              <a:rPr lang="en-US" sz="1400" dirty="0" smtClean="0"/>
              <a:t> Kingdom, Dali Kingdom, and late Ming/early Qing environmental crisis. (From Dearing 2008).</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Abrupt changes - To what extent are tipping points a concern in coping with global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Derek </a:t>
            </a:r>
            <a:r>
              <a:rPr lang="en-US" sz="1800" dirty="0" err="1" smtClean="0"/>
              <a:t>Lemoine</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Department of Economics, The University of Arizona, Tucson, USA; </a:t>
            </a:r>
            <a:r>
              <a:rPr lang="en-US" sz="1800" dirty="0" err="1" smtClean="0"/>
              <a:t>dlemoine@email.arizona.edu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The response of the U.S. public to surveys’ questions about global climate change (Pew Research Center for the People &amp; the Press; </a:t>
            </a:r>
            <a:r>
              <a:rPr lang="en-US" sz="1400" dirty="0" err="1" smtClean="0"/>
              <a:t>Nisbet</a:t>
            </a:r>
            <a:r>
              <a:rPr lang="en-US" sz="1400" dirty="0" smtClean="0"/>
              <a:t> and Myers 2007).</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Abrupt changes - To what extent are tipping points a concern in coping with global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Dorthe</a:t>
            </a:r>
            <a:r>
              <a:rPr lang="en-US" sz="1800" dirty="0" smtClean="0"/>
              <a:t> Dahl-Jensen</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Niels</a:t>
            </a:r>
            <a:r>
              <a:rPr lang="en-US" sz="1800" dirty="0" smtClean="0"/>
              <a:t> Bohr Institute, University of Copenhagen, Denmark; </a:t>
            </a:r>
            <a:r>
              <a:rPr lang="en-US" sz="1800" dirty="0" err="1" smtClean="0"/>
              <a:t>ddj@gfy.ku.dk</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a:t>
            </a:r>
            <a:r>
              <a:rPr lang="en-US" sz="1400" baseline="0" dirty="0" smtClean="0"/>
              <a:t> </a:t>
            </a:r>
            <a:r>
              <a:rPr lang="en-US" sz="1400" dirty="0" smtClean="0"/>
              <a:t>High-resolution records from the Greenland ice core NGRIP. Panel A shows stable water isotopes (δ</a:t>
            </a:r>
            <a:r>
              <a:rPr lang="en-US" sz="1400" baseline="30000" dirty="0" smtClean="0"/>
              <a:t>18</a:t>
            </a:r>
            <a:r>
              <a:rPr lang="en-US" sz="1400" dirty="0" smtClean="0"/>
              <a:t>O) in 20-year resolution. Numbers mark the most prominent of the 25 </a:t>
            </a:r>
            <a:r>
              <a:rPr lang="en-US" sz="1400" dirty="0" err="1" smtClean="0"/>
              <a:t>Dansgaard-Oeschger</a:t>
            </a:r>
            <a:r>
              <a:rPr lang="en-US" sz="1400" dirty="0" smtClean="0"/>
              <a:t> events. Panels B and C zoom in on two 300-year intervals during the transition from the last glacial to the Holocene. Shown are records of δ</a:t>
            </a:r>
            <a:r>
              <a:rPr lang="en-US" sz="1400" baseline="30000" dirty="0" smtClean="0"/>
              <a:t>18</a:t>
            </a:r>
            <a:r>
              <a:rPr lang="en-US" sz="1400" dirty="0" smtClean="0"/>
              <a:t>O, deuterium excess and the unsolvable dust at 1-year resolution. The solid lines highlight the transitions in the records; the vertical yellow lines mark the steps in deuterium excess over just a few years. (Figure based on </a:t>
            </a:r>
            <a:r>
              <a:rPr lang="en-US" sz="1400" dirty="0" err="1" smtClean="0"/>
              <a:t>Steffensen</a:t>
            </a:r>
            <a:r>
              <a:rPr lang="en-US" sz="1400" dirty="0" smtClean="0"/>
              <a:t> et al. 2008).</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Is there a global Holocene climate mode?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Heinz Wanner</a:t>
            </a:r>
            <a:r>
              <a:rPr lang="en-US" sz="1800" baseline="30000" dirty="0" smtClean="0"/>
              <a:t>1,2</a:t>
            </a:r>
            <a:r>
              <a:rPr lang="en-US" sz="1800" dirty="0" smtClean="0"/>
              <a:t> and Stefan Brönnimann</a:t>
            </a:r>
            <a:r>
              <a:rPr lang="en-US" sz="1800" baseline="30000" dirty="0" smtClean="0"/>
              <a:t>1,2</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Institute of Geography, University of Bern, Switzerland; </a:t>
            </a:r>
            <a:r>
              <a:rPr lang="en-US" sz="1800" dirty="0" err="1" smtClean="0"/>
              <a:t>wanner@oeschger.unibe.ch</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Oeschger Centre for Climate Change Research, University of Bern, Switzerland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 Climate patterns of the Holocene Thermal Maximum (~7-4.5 ka BP; </a:t>
            </a:r>
            <a:r>
              <a:rPr lang="en-US" sz="1400" baseline="0" dirty="0" err="1" smtClean="0"/>
              <a:t>Ljungqvist</a:t>
            </a:r>
            <a:r>
              <a:rPr lang="en-US" sz="1400" baseline="0" dirty="0" smtClean="0"/>
              <a:t> 2011), and the </a:t>
            </a:r>
            <a:r>
              <a:rPr lang="en-US" sz="1400" baseline="0" dirty="0" err="1" smtClean="0"/>
              <a:t>Neoglacial</a:t>
            </a:r>
            <a:r>
              <a:rPr lang="en-US" sz="1400" baseline="0" dirty="0" smtClean="0"/>
              <a:t>, which started around 4.2 ka BP and ended with the modern industrialization in the 19</a:t>
            </a:r>
            <a:r>
              <a:rPr lang="en-US" sz="1400" baseline="30000" dirty="0" smtClean="0"/>
              <a:t>th</a:t>
            </a:r>
            <a:r>
              <a:rPr lang="en-US" sz="1400" baseline="0" dirty="0" smtClean="0"/>
              <a:t> century. Both Figures were outlined based on existing Holocene proxy time series (</a:t>
            </a:r>
            <a:r>
              <a:rPr lang="en-US" sz="1400" baseline="0" dirty="0" err="1" smtClean="0"/>
              <a:t>Wanner</a:t>
            </a:r>
            <a:r>
              <a:rPr lang="en-US" sz="1400" baseline="0" dirty="0" smtClean="0"/>
              <a:t> et al. 2011).</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2</a:t>
            </a:r>
            <a:r>
              <a:rPr lang="en-US" sz="2800" baseline="30000" dirty="0" smtClean="0"/>
              <a:t>nd</a:t>
            </a:r>
            <a:r>
              <a:rPr lang="en-US" sz="2800" dirty="0" smtClean="0"/>
              <a:t> PAGES 2k Network Meeting: Review of status and plans for Synthesis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Lucien von Gunten</a:t>
            </a:r>
            <a:r>
              <a:rPr lang="en-US" sz="1800" baseline="30000" dirty="0" smtClean="0"/>
              <a:t>1</a:t>
            </a:r>
            <a:r>
              <a:rPr lang="en-US" sz="1800" dirty="0" smtClean="0"/>
              <a:t>, H. Wanner</a:t>
            </a:r>
            <a:r>
              <a:rPr lang="en-US" sz="1800" baseline="30000" dirty="0" smtClean="0"/>
              <a:t>2</a:t>
            </a:r>
            <a:r>
              <a:rPr lang="en-US" sz="1800" dirty="0" smtClean="0"/>
              <a:t> and T. Kiefer</a:t>
            </a:r>
            <a:r>
              <a:rPr lang="en-US" sz="1800" baseline="30000" dirty="0" smtClean="0"/>
              <a:t>1</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PAGES-International Project Office, Bern, Switzerland</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Oeschger Center for Climate Change Research, University of Bern, Switzerland; </a:t>
            </a:r>
            <a:r>
              <a:rPr lang="en-US" sz="1800" dirty="0" err="1" smtClean="0"/>
              <a:t>wanner@oeschger.unibe.ch</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 The nine regional groups of the PAGES 2k Network on 2000-year climate reconstructions.</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Climate sensitivity - How sensitive is Earth’s climate to CO</a:t>
            </a:r>
            <a:r>
              <a:rPr lang="en-US" sz="2800" baseline="-25000" dirty="0" smtClean="0"/>
              <a:t>2</a:t>
            </a:r>
            <a:r>
              <a:rPr lang="en-US" sz="28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Collins and David Long</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College of Engineering, Mathematics and Physical Sciences, Exeter University, UK; </a:t>
            </a:r>
            <a:r>
              <a:rPr lang="en-US" sz="1800" dirty="0" err="1" smtClean="0"/>
              <a:t>M.Collins@exeter.ac.uk</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A comparison of estimates of the Transient Climate Response from complex models evaluated against modern observations from versions 3 and 5 of the Coupled Model </a:t>
            </a:r>
            <a:r>
              <a:rPr lang="en-US" sz="1400" dirty="0" err="1" smtClean="0"/>
              <a:t>Intercomparison</a:t>
            </a:r>
            <a:r>
              <a:rPr lang="en-US" sz="1400" dirty="0" smtClean="0"/>
              <a:t> Project (</a:t>
            </a:r>
            <a:r>
              <a:rPr lang="en-US" sz="1400" dirty="0" err="1" smtClean="0"/>
              <a:t>Meehl</a:t>
            </a:r>
            <a:r>
              <a:rPr lang="en-US" sz="1400" dirty="0" smtClean="0"/>
              <a:t> et al. 2007; Taylor et al. 2011) shown as red and blue dots respectively. A PDF of the TCR computed from a simple </a:t>
            </a:r>
            <a:r>
              <a:rPr lang="en-US" sz="1400" smtClean="0"/>
              <a:t>model with parameters </a:t>
            </a:r>
            <a:r>
              <a:rPr lang="en-US" sz="1400" dirty="0" smtClean="0"/>
              <a:t>constrained by observations is also shown (Gregory and Forster 2008).</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1</a:t>
            </a:r>
            <a:r>
              <a:rPr lang="en-US" sz="2800" baseline="30000" dirty="0" smtClean="0"/>
              <a:t>st</a:t>
            </a:r>
            <a:r>
              <a:rPr lang="en-US" sz="2800" dirty="0" smtClean="0"/>
              <a:t> Workshop of the PAGES Antarctica2k Working Group</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Tas</a:t>
            </a:r>
            <a:r>
              <a:rPr lang="en-US" sz="1800" dirty="0" smtClean="0"/>
              <a:t> van Ommen</a:t>
            </a:r>
            <a:r>
              <a:rPr lang="en-US" sz="1800" baseline="30000" dirty="0" smtClean="0"/>
              <a:t>1</a:t>
            </a:r>
            <a:r>
              <a:rPr lang="en-US" sz="1800" dirty="0" smtClean="0"/>
              <a:t> and the Antarctica2k Steering Committee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Australian Antarctic Division (AAD), Kingston, Australia; </a:t>
            </a:r>
            <a:r>
              <a:rPr lang="en-US" sz="1800" dirty="0" err="1" smtClean="0"/>
              <a:t>tas.van.ommen@aad.gov.au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a:t>
            </a:r>
            <a:r>
              <a:rPr lang="en-US" sz="1400" baseline="0" smtClean="0"/>
              <a:t>: Antarctic </a:t>
            </a:r>
            <a:r>
              <a:rPr lang="en-US" sz="1400" baseline="0" dirty="0" smtClean="0"/>
              <a:t>temperature reconstruction from AD 1800-2000 based on five ice core sites (adapted from Schneider et al. 2006). Blue curves are the annual reconstruction and a decadal smooth (Gaussian with </a:t>
            </a:r>
            <a:r>
              <a:rPr lang="en-US" sz="1400" baseline="0" dirty="0" err="1" smtClean="0"/>
              <a:t>σ</a:t>
            </a:r>
            <a:r>
              <a:rPr lang="en-US" sz="1400" baseline="0" dirty="0" smtClean="0"/>
              <a:t>=3 years). Error shading shows 95% confidence interval. Red curve is calibration temperature target. The zero reference is the 1961-1990 </a:t>
            </a:r>
            <a:r>
              <a:rPr lang="en-US" sz="1400" baseline="0" dirty="0" err="1" smtClean="0"/>
              <a:t>climatological</a:t>
            </a:r>
            <a:r>
              <a:rPr lang="en-US" sz="1400" baseline="0" dirty="0" smtClean="0"/>
              <a:t> mean.</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The nitrogen cycle in the ocean, past and present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Patrick A. Rafter</a:t>
            </a:r>
            <a:r>
              <a:rPr lang="en-US" sz="1800" baseline="30000" dirty="0" smtClean="0"/>
              <a:t>1</a:t>
            </a:r>
            <a:r>
              <a:rPr lang="en-US" sz="1800" dirty="0" smtClean="0"/>
              <a:t>, S.L. Jaccard</a:t>
            </a:r>
            <a:r>
              <a:rPr lang="en-US" sz="1800" baseline="30000" dirty="0" smtClean="0"/>
              <a:t>2</a:t>
            </a:r>
            <a:r>
              <a:rPr lang="en-US" sz="1800" dirty="0" smtClean="0"/>
              <a:t>, E.D. Galbraith</a:t>
            </a:r>
            <a:r>
              <a:rPr lang="en-US" sz="1800" baseline="30000" dirty="0" smtClean="0"/>
              <a:t>3</a:t>
            </a:r>
            <a:r>
              <a:rPr lang="en-US" sz="1800" dirty="0" smtClean="0"/>
              <a:t>, T. Kiefer</a:t>
            </a:r>
            <a:r>
              <a:rPr lang="en-US" sz="1800" baseline="30000" dirty="0" smtClean="0"/>
              <a:t>4</a:t>
            </a:r>
            <a:r>
              <a:rPr lang="en-US" sz="1800" dirty="0" smtClean="0"/>
              <a:t> and M. Kienast</a:t>
            </a:r>
            <a:r>
              <a:rPr lang="en-US" sz="1800" baseline="30000" dirty="0" smtClean="0"/>
              <a:t>5</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Department of Geosciences, Princeton University, Princeton, USA; </a:t>
            </a:r>
            <a:r>
              <a:rPr lang="en-US" sz="1800" dirty="0" err="1" smtClean="0"/>
              <a:t>prafter@princeton.edu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Climate Geology, ETH Zurich, Switzerland; </a:t>
            </a:r>
            <a:r>
              <a:rPr lang="en-US" sz="1800" baseline="30000" dirty="0" smtClean="0"/>
              <a:t>3</a:t>
            </a:r>
            <a:r>
              <a:rPr lang="en-US" sz="1800" dirty="0" smtClean="0"/>
              <a:t>Earth &amp; Planetary Sciences, McGill University, Montreal, Canada; </a:t>
            </a:r>
            <a:r>
              <a:rPr lang="en-US" sz="1800" baseline="30000" dirty="0" smtClean="0"/>
              <a:t>4</a:t>
            </a:r>
            <a:r>
              <a:rPr lang="en-US" sz="1800" dirty="0" smtClean="0"/>
              <a:t>PAGES International Project </a:t>
            </a:r>
            <a:r>
              <a:rPr lang="en-US" sz="1800" smtClean="0"/>
              <a:t>Office, Bern</a:t>
            </a:r>
            <a:r>
              <a:rPr lang="en-US" sz="1800" dirty="0" smtClean="0"/>
              <a:t>, Switzerland; </a:t>
            </a:r>
            <a:r>
              <a:rPr lang="en-US" sz="1800" baseline="30000" dirty="0" smtClean="0"/>
              <a:t>5</a:t>
            </a:r>
            <a:r>
              <a:rPr lang="en-US" sz="1800" dirty="0" smtClean="0"/>
              <a:t>Department of Oceanography, Dalhousie University, Halifax, Canada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 Global distribution of available sedimentary δ</a:t>
            </a:r>
            <a:r>
              <a:rPr lang="en-US" sz="1400" baseline="30000" dirty="0" smtClean="0"/>
              <a:t>15</a:t>
            </a:r>
            <a:r>
              <a:rPr lang="en-US" sz="1400" baseline="0" dirty="0" smtClean="0"/>
              <a:t>N records, together with their respective temporal coverage and resolution. Cores that do not cover the last glacial cycle are marked by an open symbol.</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Open PHAROS workshop on “Sediment and carbon fluxes under human impact and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Thomas Hoffmann</a:t>
            </a:r>
            <a:r>
              <a:rPr lang="en-US" sz="1800" baseline="30000" dirty="0" smtClean="0"/>
              <a:t>1</a:t>
            </a:r>
            <a:r>
              <a:rPr lang="en-US" sz="1800" dirty="0" smtClean="0"/>
              <a:t>, G. Erkens</a:t>
            </a:r>
            <a:r>
              <a:rPr lang="en-US" sz="1800" baseline="30000" dirty="0" smtClean="0"/>
              <a:t>2</a:t>
            </a:r>
            <a:r>
              <a:rPr lang="en-US" sz="1800" dirty="0" smtClean="0"/>
              <a:t>, G. Verstraeten</a:t>
            </a:r>
            <a:r>
              <a:rPr lang="en-US" sz="1800" baseline="30000" dirty="0" smtClean="0"/>
              <a:t>3</a:t>
            </a:r>
            <a:r>
              <a:rPr lang="en-US" sz="1800" dirty="0" smtClean="0"/>
              <a:t>, H. Middelkoop</a:t>
            </a:r>
            <a:r>
              <a:rPr lang="en-US" sz="1800" baseline="30000" dirty="0" smtClean="0"/>
              <a:t>2</a:t>
            </a:r>
            <a:r>
              <a:rPr lang="en-US" sz="1800" dirty="0" smtClean="0"/>
              <a:t> and A. Lang</a:t>
            </a:r>
            <a:r>
              <a:rPr lang="en-US" sz="1800" baseline="30000" dirty="0" smtClean="0"/>
              <a:t>4</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Department of Geography, University of Bonn, Germany; </a:t>
            </a:r>
            <a:r>
              <a:rPr lang="en-US" sz="1800" dirty="0" err="1" smtClean="0"/>
              <a:t>thomas.hoffmann@uni-bonn.de</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Physical Geography, Utrecht University, The Netherlands; </a:t>
            </a:r>
            <a:r>
              <a:rPr lang="en-US" sz="1800" baseline="30000" dirty="0" smtClean="0"/>
              <a:t>3</a:t>
            </a:r>
            <a:r>
              <a:rPr lang="en-US" sz="1800" dirty="0" smtClean="0"/>
              <a:t>Division of Geography, University Leuven, Belgium; </a:t>
            </a:r>
            <a:r>
              <a:rPr lang="en-US" sz="1800" baseline="30000" dirty="0" smtClean="0"/>
              <a:t>4</a:t>
            </a:r>
            <a:r>
              <a:rPr lang="en-US" sz="1800" dirty="0" smtClean="0"/>
              <a:t>School of Environmental Science, University of Liverpool, UK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a:t>
            </a:r>
            <a:r>
              <a:rPr lang="en-US" sz="1400" baseline="0" smtClean="0"/>
              <a:t>1: </a:t>
            </a:r>
            <a:r>
              <a:rPr lang="en-US" sz="1400" baseline="0" dirty="0" smtClean="0"/>
              <a:t>Sediment-burden carbon fluxes on hillslopes and in floodplains; representing key mechanisms </a:t>
            </a:r>
            <a:r>
              <a:rPr lang="en-US" sz="1400" baseline="0" smtClean="0"/>
              <a:t>as mentioned in </a:t>
            </a:r>
            <a:r>
              <a:rPr lang="en-US" sz="1400" baseline="0" dirty="0" smtClean="0"/>
              <a:t>the text.</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Ice sheet modeling, sea level and </a:t>
            </a:r>
            <a:r>
              <a:rPr lang="en-US" sz="2800" dirty="0" err="1" smtClean="0"/>
              <a:t>Isostasy</a:t>
            </a: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Mark Siddall</a:t>
            </a:r>
            <a:r>
              <a:rPr lang="en-US" sz="1800" baseline="30000" dirty="0" smtClean="0"/>
              <a:t>1</a:t>
            </a:r>
            <a:r>
              <a:rPr lang="en-US" sz="1800" dirty="0" smtClean="0"/>
              <a:t>, Peter Huybers</a:t>
            </a:r>
            <a:r>
              <a:rPr lang="en-US" sz="1800" baseline="30000" dirty="0" smtClean="0"/>
              <a:t>2</a:t>
            </a:r>
            <a:r>
              <a:rPr lang="en-US" sz="1800" dirty="0" smtClean="0"/>
              <a:t> and Jerry X. Mitrovica</a:t>
            </a:r>
            <a:r>
              <a:rPr lang="en-US" sz="1800" baseline="30000" dirty="0" smtClean="0"/>
              <a:t>2</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Department of Earth Sciences, University of Bristol, UK; </a:t>
            </a:r>
            <a:r>
              <a:rPr lang="en-US" sz="1800" dirty="0" err="1" smtClean="0"/>
              <a:t>mark.siddall@bristol.ac.uk</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Earth and Planetary Sciences, Harvard University, Cambridge, USA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 Surface topography derived from satellite radar altimetry and steady-state ice flow rates for the Antarctic ice sheet for the present-day (</a:t>
            </a:r>
            <a:r>
              <a:rPr lang="en-US" sz="1400" baseline="0" dirty="0" err="1" smtClean="0"/>
              <a:t>Bamber</a:t>
            </a:r>
            <a:r>
              <a:rPr lang="en-US" sz="1400" baseline="0" dirty="0" smtClean="0"/>
              <a:t> et al. 2007). </a:t>
            </a:r>
            <a:r>
              <a:rPr lang="en-US" sz="1400" baseline="0" smtClean="0"/>
              <a:t>Reprinted with </a:t>
            </a:r>
            <a:r>
              <a:rPr lang="en-US" sz="1400" baseline="0" dirty="0" smtClean="0"/>
              <a:t>permission from Elsevier.</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Tropical Climate Variability with a focus on Last Millennium, Mid-Holocene and Last Glacial Maximum</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Pascale</a:t>
            </a:r>
            <a:r>
              <a:rPr lang="en-US" sz="1800" dirty="0" smtClean="0"/>
              <a:t> Braconnot</a:t>
            </a:r>
            <a:r>
              <a:rPr lang="en-US" sz="1800" baseline="30000" dirty="0" smtClean="0"/>
              <a:t>1</a:t>
            </a:r>
            <a:r>
              <a:rPr lang="en-US" sz="1800" dirty="0" smtClean="0"/>
              <a:t>, S.P. Harrison</a:t>
            </a:r>
            <a:r>
              <a:rPr lang="en-US" sz="1800" baseline="30000" dirty="0" smtClean="0"/>
              <a:t>2</a:t>
            </a:r>
            <a:r>
              <a:rPr lang="en-US" sz="1800" dirty="0" smtClean="0"/>
              <a:t>, S. Tudhope</a:t>
            </a:r>
            <a:r>
              <a:rPr lang="en-US" sz="1800" baseline="30000" dirty="0" smtClean="0"/>
              <a:t>3</a:t>
            </a:r>
            <a:r>
              <a:rPr lang="en-US" sz="1800" dirty="0" smtClean="0"/>
              <a:t> and C. Michaut</a:t>
            </a:r>
            <a:r>
              <a:rPr lang="en-US" sz="1800" baseline="30000" dirty="0" smtClean="0"/>
              <a:t>4</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Laboratoire des Sciences du </a:t>
            </a:r>
            <a:r>
              <a:rPr lang="en-US" sz="1800" dirty="0" err="1" smtClean="0"/>
              <a:t>Climat</a:t>
            </a:r>
            <a:r>
              <a:rPr lang="en-US" sz="1800" dirty="0" smtClean="0"/>
              <a:t> et de </a:t>
            </a:r>
            <a:r>
              <a:rPr lang="en-US" sz="1800" dirty="0" err="1" smtClean="0"/>
              <a:t>l’environnement</a:t>
            </a:r>
            <a:r>
              <a:rPr lang="en-US" sz="1800" dirty="0" smtClean="0"/>
              <a:t>, CEA-CNRS, Gif-Sur-Yvette, France; </a:t>
            </a:r>
            <a:r>
              <a:rPr lang="en-US" sz="1800" dirty="0" err="1" smtClean="0"/>
              <a:t>pascale.braconnot@lsce.ipsl.fr</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School of Biological Sciences, Macquarie University, North </a:t>
            </a:r>
            <a:r>
              <a:rPr lang="en-US" sz="1800" dirty="0" err="1" smtClean="0"/>
              <a:t>Ryde</a:t>
            </a:r>
            <a:r>
              <a:rPr lang="en-US" sz="1800" dirty="0" smtClean="0"/>
              <a:t>, Australia; </a:t>
            </a:r>
            <a:r>
              <a:rPr lang="en-US" sz="1800" baseline="30000" dirty="0" smtClean="0"/>
              <a:t>3</a:t>
            </a:r>
            <a:r>
              <a:rPr lang="en-US" sz="1800" dirty="0" smtClean="0"/>
              <a:t>Departement of Geology and Geophysics, University of Edinburgh, UK; </a:t>
            </a:r>
            <a:r>
              <a:rPr lang="en-US" sz="1800" baseline="30000" dirty="0" smtClean="0"/>
              <a:t>4</a:t>
            </a:r>
            <a:r>
              <a:rPr lang="en-US" sz="1800" dirty="0" smtClean="0"/>
              <a:t>Institut Pierre Simon Laplace, UVSQ, France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 Analyses of ENSO and model-data comparison for the mid-Holocene and the Last Millennium. A) Map showing a synthesis of the Pacific state during the mid-Holocene (from </a:t>
            </a:r>
            <a:r>
              <a:rPr lang="en-US" sz="1400" baseline="0" dirty="0" err="1" smtClean="0"/>
              <a:t>Braconnot</a:t>
            </a:r>
            <a:r>
              <a:rPr lang="en-US" sz="1400" baseline="0" dirty="0" smtClean="0"/>
              <a:t> et al. 2011), together with the change in El-Nino variability (%) as simulated by PMIP2 simulations #1-7 (inset, </a:t>
            </a:r>
            <a:r>
              <a:rPr lang="en-US" sz="1400" baseline="0" dirty="0" err="1" smtClean="0"/>
              <a:t>Zheng</a:t>
            </a:r>
            <a:r>
              <a:rPr lang="en-US" sz="1400" baseline="0" dirty="0" smtClean="0"/>
              <a:t> et al. 2008). Coral data (</a:t>
            </a:r>
            <a:r>
              <a:rPr lang="en-US" sz="1400" baseline="0" dirty="0" err="1" smtClean="0"/>
              <a:t>Tudhope</a:t>
            </a:r>
            <a:r>
              <a:rPr lang="en-US" sz="1400" baseline="0" dirty="0" smtClean="0"/>
              <a:t> et al. 2001, “C”) indicate a 60% reduction in ENSO, suggesting that simulations underestimate the observed changes (Brown et al. 2008). The background shows SSTs during the La Nina event of December 1998. The results in (B) are from </a:t>
            </a:r>
            <a:r>
              <a:rPr lang="en-US" sz="1400" baseline="0" dirty="0" err="1" smtClean="0"/>
              <a:t>Russon</a:t>
            </a:r>
            <a:r>
              <a:rPr lang="en-US" sz="1400" baseline="0" dirty="0" smtClean="0"/>
              <a:t> et al. (unpublished data). Left panel: Distribution of decadal standard deviations of stable oxygen isotope records from modern and fossil corals (Cobb et al. 2003). Variance was relatively lower before than during the 20th century. Right panel: </a:t>
            </a:r>
            <a:r>
              <a:rPr lang="en-US" sz="1400" baseline="0" dirty="0" err="1" smtClean="0"/>
              <a:t>Kolmogorov</a:t>
            </a:r>
            <a:r>
              <a:rPr lang="en-US" sz="1400" baseline="0" dirty="0" smtClean="0"/>
              <a:t>-Smirnov test of the null hypothesis that the two probability density functions shown in the left panel are drawn from the same distribution. For the coral comparison (purple bars) </a:t>
            </a:r>
            <a:r>
              <a:rPr lang="en-US" sz="1400" baseline="0" dirty="0" err="1" smtClean="0"/>
              <a:t>p</a:t>
            </a:r>
            <a:r>
              <a:rPr lang="en-US" sz="1400" baseline="0" dirty="0" smtClean="0"/>
              <a:t>-values are generally &lt;0.2, suggesting rejection of the null hypothesis, whereas an equivalent comparison of randomly sampled control run data of the HadCM3 climate model (gray bars) is consistent with the null hypothesis. Thus, the differences between the decadal variance properties of ENSO in the 20th Century and the pre-</a:t>
            </a:r>
            <a:r>
              <a:rPr lang="en-US" sz="1400" baseline="0" smtClean="0"/>
              <a:t>20th Century are </a:t>
            </a:r>
            <a:r>
              <a:rPr lang="en-US" sz="1400" baseline="0" dirty="0" smtClean="0"/>
              <a:t>likely to represent forced ENSO variability.</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North American </a:t>
            </a:r>
            <a:r>
              <a:rPr lang="en-US" sz="2800" dirty="0" err="1" smtClean="0"/>
              <a:t>Dendroclimatic</a:t>
            </a:r>
            <a:r>
              <a:rPr lang="en-US" sz="2800" dirty="0" smtClean="0"/>
              <a:t> Data: Compilation, Characterization, and Spatiotemporal Analysis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Valerie Trouet</a:t>
            </a:r>
            <a:r>
              <a:rPr lang="en-US" sz="1800" baseline="30000" dirty="0" smtClean="0"/>
              <a:t>1</a:t>
            </a:r>
            <a:r>
              <a:rPr lang="en-US" sz="1800" dirty="0" smtClean="0"/>
              <a:t>, D. Stahle</a:t>
            </a:r>
            <a:r>
              <a:rPr lang="en-US" sz="1800" baseline="30000" dirty="0" smtClean="0"/>
              <a:t>2</a:t>
            </a:r>
            <a:r>
              <a:rPr lang="en-US" sz="1800" dirty="0" smtClean="0"/>
              <a:t> and H. Diaz</a:t>
            </a:r>
            <a:r>
              <a:rPr lang="en-US" sz="1800" baseline="30000" dirty="0" smtClean="0"/>
              <a:t>3</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Laboratory for Tree-Ring Research, University of Arizona, Tucson, USA; </a:t>
            </a:r>
            <a:r>
              <a:rPr lang="en-US" sz="1800" dirty="0" err="1" smtClean="0"/>
              <a:t>trouet@ltrr.arizona.edu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Geosciences, University of Arkansas, Fayetteville, USA; </a:t>
            </a:r>
            <a:r>
              <a:rPr lang="en-US" sz="1800" baseline="30000" dirty="0" smtClean="0"/>
              <a:t>3</a:t>
            </a:r>
            <a:r>
              <a:rPr lang="en-US" sz="1800" dirty="0" smtClean="0"/>
              <a:t>Cooperative Institute for Research in Environmental Sciences, University of Colorado, Boulder, USA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a:t>
            </a:r>
            <a:r>
              <a:rPr lang="en-US" sz="1400" baseline="0" smtClean="0"/>
              <a:t>: Species</a:t>
            </a:r>
            <a:r>
              <a:rPr lang="en-US" sz="1400" baseline="0" dirty="0" smtClean="0"/>
              <a:t>-specific tree-ring chronologies available for the North American continent that extend back to AD 1800 and AD 1500.</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3</a:t>
            </a:r>
            <a:r>
              <a:rPr lang="en-US" sz="2800" baseline="30000" dirty="0" smtClean="0"/>
              <a:t>rd</a:t>
            </a:r>
            <a:r>
              <a:rPr lang="en-US" sz="2800" dirty="0" smtClean="0"/>
              <a:t> Polar Marine Diatom Taxonomy and Ecology Workshop</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Amy Leventer</a:t>
            </a:r>
            <a:r>
              <a:rPr lang="en-US" sz="1800" baseline="30000" dirty="0" smtClean="0"/>
              <a:t>1</a:t>
            </a:r>
            <a:r>
              <a:rPr lang="en-US" sz="1800" dirty="0" smtClean="0"/>
              <a:t>, L. Armand</a:t>
            </a:r>
            <a:r>
              <a:rPr lang="en-US" sz="1800" baseline="30000" dirty="0" smtClean="0"/>
              <a:t>2</a:t>
            </a:r>
            <a:r>
              <a:rPr lang="en-US" sz="1800" dirty="0" smtClean="0"/>
              <a:t>, D. Harwood</a:t>
            </a:r>
            <a:r>
              <a:rPr lang="en-US" sz="1800" baseline="30000" dirty="0" smtClean="0"/>
              <a:t>3</a:t>
            </a:r>
            <a:r>
              <a:rPr lang="en-US" sz="1800" dirty="0" smtClean="0"/>
              <a:t> and R. Jordan</a:t>
            </a:r>
            <a:r>
              <a:rPr lang="en-US" sz="1800" baseline="30000" dirty="0" smtClean="0"/>
              <a:t>4</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1</a:t>
            </a:r>
            <a:r>
              <a:rPr lang="en-US" sz="1800" dirty="0" smtClean="0"/>
              <a:t>Geology Department, Colgate University, Hamilton, USA; </a:t>
            </a:r>
            <a:r>
              <a:rPr lang="en-US" sz="1800" dirty="0" err="1" smtClean="0"/>
              <a:t>aleventer@colgate.edu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30000" dirty="0" smtClean="0"/>
              <a:t>2</a:t>
            </a:r>
            <a:r>
              <a:rPr lang="en-US" sz="1800" dirty="0" smtClean="0"/>
              <a:t>Department of Biological Sciences, Macquarie University, Sydney, Australia; </a:t>
            </a:r>
            <a:r>
              <a:rPr lang="en-US" sz="1800" baseline="30000" dirty="0" smtClean="0"/>
              <a:t>3</a:t>
            </a:r>
            <a:r>
              <a:rPr lang="en-US" sz="1800" dirty="0" smtClean="0"/>
              <a:t>Department of Earth &amp; Atmospheric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a:t>
            </a:r>
            <a:r>
              <a:rPr lang="en-US" sz="1400" baseline="0" smtClean="0"/>
              <a:t>: Comparison </a:t>
            </a:r>
            <a:r>
              <a:rPr lang="en-US" sz="1400" baseline="0" dirty="0" smtClean="0"/>
              <a:t>of marine phytoplankton species-richness curve indicated by </a:t>
            </a:r>
            <a:r>
              <a:rPr lang="en-US" sz="1400" baseline="0" dirty="0" err="1" smtClean="0"/>
              <a:t>Falkowski</a:t>
            </a:r>
            <a:r>
              <a:rPr lang="en-US" sz="1400" baseline="0" dirty="0" smtClean="0"/>
              <a:t> et al. (2004) with chronologic ranges of cetacean families worldwide by </a:t>
            </a:r>
            <a:r>
              <a:rPr lang="en-US" sz="1400" baseline="0" dirty="0" err="1" smtClean="0"/>
              <a:t>Uhen</a:t>
            </a:r>
            <a:r>
              <a:rPr lang="en-US" sz="1400" baseline="0" dirty="0" smtClean="0"/>
              <a:t> (2007), and sea-level change. Global deep-sea oxygen record and paleo-temperature change are by </a:t>
            </a:r>
            <a:r>
              <a:rPr lang="en-US" sz="1400" baseline="0" dirty="0" err="1" smtClean="0"/>
              <a:t>Zachos</a:t>
            </a:r>
            <a:r>
              <a:rPr lang="en-US" sz="1400" baseline="0" dirty="0" smtClean="0"/>
              <a:t> et al. (2001) and the presence data of sea ice and ice sheets were compiled by St. John (2008) and </a:t>
            </a:r>
            <a:r>
              <a:rPr lang="en-US" sz="1400" baseline="0" dirty="0" err="1" smtClean="0"/>
              <a:t>Stickley</a:t>
            </a:r>
            <a:r>
              <a:rPr lang="en-US" sz="1400" baseline="0" dirty="0" smtClean="0"/>
              <a:t> et al. (2009). The Atlantic </a:t>
            </a:r>
            <a:r>
              <a:rPr lang="en-US" sz="1400" baseline="0" dirty="0" err="1" smtClean="0"/>
              <a:t>Chaetoceros</a:t>
            </a:r>
            <a:r>
              <a:rPr lang="en-US" sz="1400" baseline="0" dirty="0" smtClean="0"/>
              <a:t> Explosion (ACE) event occurred across the E/O boundary in the North Atlantic, and is characterized by resting spore diversification that occurred as a consequence of upwelling activation following changes in </a:t>
            </a:r>
            <a:r>
              <a:rPr lang="en-US" sz="1400" baseline="0" dirty="0" err="1" smtClean="0"/>
              <a:t>thermohaline</a:t>
            </a:r>
            <a:r>
              <a:rPr lang="en-US" sz="1400" baseline="0" dirty="0" smtClean="0"/>
              <a:t> circulation through global cooling in early Oligocene. Pacific </a:t>
            </a:r>
            <a:r>
              <a:rPr lang="en-US" sz="1400" baseline="0" dirty="0" err="1" smtClean="0"/>
              <a:t>Chaetoceros</a:t>
            </a:r>
            <a:r>
              <a:rPr lang="en-US" sz="1400" baseline="0" dirty="0" smtClean="0"/>
              <a:t> Explosion events-1 and -2 (PACE-1 and PACE-2) are characterized by relatively higher occurrences of iron input following the Himalayan uplift and </a:t>
            </a:r>
            <a:r>
              <a:rPr lang="en-US" sz="1400" baseline="0" dirty="0" err="1" smtClean="0"/>
              <a:t>aridification</a:t>
            </a:r>
            <a:r>
              <a:rPr lang="en-US" sz="1400" baseline="0" dirty="0" smtClean="0"/>
              <a:t> at 8.5 Ma and ca. 2.5 Ma in the North Pacific regions. From </a:t>
            </a:r>
            <a:r>
              <a:rPr lang="en-US" sz="1400" baseline="0" dirty="0" err="1" smtClean="0"/>
              <a:t>Itsuki</a:t>
            </a:r>
            <a:r>
              <a:rPr lang="en-US" sz="1400" baseline="0" dirty="0" smtClean="0"/>
              <a:t> </a:t>
            </a:r>
            <a:r>
              <a:rPr lang="en-US" sz="1400" baseline="0" dirty="0" err="1" smtClean="0"/>
              <a:t>Suto</a:t>
            </a:r>
            <a:r>
              <a:rPr lang="en-US" sz="1400" baseline="0" dirty="0" smtClean="0"/>
              <a:t>, Nagoya University, Japan.</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Climate change in the Carpathian-Balkan region during the Late Pleistocene and Holocene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Marcel </a:t>
            </a:r>
            <a:r>
              <a:rPr lang="en-US" sz="1800" dirty="0" err="1" smtClean="0"/>
              <a:t>Mindrescu</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Department of Geography, University of </a:t>
            </a:r>
            <a:r>
              <a:rPr lang="en-US" sz="1800" dirty="0" err="1" smtClean="0"/>
              <a:t>Suceava</a:t>
            </a:r>
            <a:r>
              <a:rPr lang="en-US" sz="1800" dirty="0" smtClean="0"/>
              <a:t>, Romania; </a:t>
            </a:r>
            <a:r>
              <a:rPr lang="en-US" sz="1800" dirty="0" err="1" smtClean="0"/>
              <a:t>marcel.mindrescu@gmail.com</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 Map showing all sedimentary sequences identified in the Carpathian mountain range by </a:t>
            </a:r>
            <a:r>
              <a:rPr lang="en-US" sz="1400" baseline="0" dirty="0" err="1" smtClean="0"/>
              <a:t>Buczkó</a:t>
            </a:r>
            <a:r>
              <a:rPr lang="en-US" sz="1400" baseline="0" dirty="0" smtClean="0"/>
              <a:t> et al. (2009) in their review of dated Late Quaternary </a:t>
            </a:r>
            <a:r>
              <a:rPr lang="en-US" sz="1400" baseline="0" dirty="0" err="1" smtClean="0"/>
              <a:t>paleolimnological</a:t>
            </a:r>
            <a:r>
              <a:rPr lang="en-US" sz="1400" baseline="0" dirty="0" smtClean="0"/>
              <a:t> records. Despite the relative density of records listed in that study, the authors conclude that only very few records can be used for modern environment or climate studies, and that large areas of the Carpathian mountains remain under-investigated. Figure modified from </a:t>
            </a:r>
            <a:r>
              <a:rPr lang="en-US" sz="1400" baseline="0" dirty="0" err="1" smtClean="0"/>
              <a:t>Buczkó</a:t>
            </a:r>
            <a:r>
              <a:rPr lang="en-US" sz="1400" baseline="0" dirty="0" smtClean="0"/>
              <a:t> et al. (2009).</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International conference of young scientists “Land-Ocean-Atmosphere Interactions in the Changing World”</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Irina </a:t>
            </a:r>
            <a:r>
              <a:rPr lang="en-US" sz="1800" dirty="0" err="1" smtClean="0"/>
              <a:t>Bushueva</a:t>
            </a:r>
            <a:r>
              <a:rPr lang="en-US" sz="1800" dirty="0" smtClean="0"/>
              <a:t> and </a:t>
            </a:r>
            <a:r>
              <a:rPr lang="en-US" sz="1800" dirty="0" err="1" smtClean="0"/>
              <a:t>Rejep</a:t>
            </a:r>
            <a:r>
              <a:rPr lang="en-US" sz="1800" dirty="0" smtClean="0"/>
              <a:t> </a:t>
            </a:r>
            <a:r>
              <a:rPr lang="en-US" sz="1800" dirty="0" err="1" smtClean="0"/>
              <a:t>Kurbanov</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Institute of Geography, Russian Academy of Sciences, Moscow, Russia; </a:t>
            </a:r>
            <a:r>
              <a:rPr lang="en-US" sz="1800" dirty="0" err="1" smtClean="0"/>
              <a:t>irinasbushueva@gmail.com</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Figure 1</a:t>
            </a:r>
            <a:r>
              <a:rPr lang="en-US" sz="1400" baseline="0" smtClean="0"/>
              <a:t>: Comparison </a:t>
            </a:r>
            <a:r>
              <a:rPr lang="en-US" sz="1400" baseline="0" dirty="0" smtClean="0"/>
              <a:t>of Vologda region </a:t>
            </a:r>
            <a:r>
              <a:rPr lang="en-US" sz="1400" baseline="0" smtClean="0"/>
              <a:t>(60°N, 38°W</a:t>
            </a:r>
            <a:r>
              <a:rPr lang="en-US" sz="1400" baseline="0" dirty="0" smtClean="0"/>
              <a:t>) signal-free Regional Curve Standardization (RCS) tree-ring width chronology (red) with the Mann and Jones (</a:t>
            </a:r>
            <a:r>
              <a:rPr lang="en-US" sz="1400" baseline="0" smtClean="0"/>
              <a:t>2003) northern </a:t>
            </a:r>
            <a:r>
              <a:rPr lang="en-US" sz="1400" baseline="0" dirty="0" smtClean="0"/>
              <a:t>Hemisphere (NH) temperature reconstruction (black) (Correlation R=0.59). The Little Ice Age is well pronounced during 1450-1660 AD.</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Climate sensitivity - How sensitive is Earth’s climate to CO</a:t>
            </a:r>
            <a:r>
              <a:rPr lang="en-US" sz="2800" baseline="-25000" dirty="0" smtClean="0"/>
              <a:t>2</a:t>
            </a:r>
            <a:r>
              <a:rPr lang="en-US" sz="28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Gavin A. Schmidt</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NASA Goddard Institute for Space Studies, New York, USA; </a:t>
            </a:r>
            <a:r>
              <a:rPr lang="en-US" sz="1800" dirty="0" err="1" smtClean="0"/>
              <a:t>gavin.a.schmidt@nasa.gov</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smtClean="0"/>
              <a:t>Figure 1: Climate sensitivities are a function of what feedbacks are included and what timescales are being considered.</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Carbon cycle dynamics - How are major carbon sinks and sources varying with global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David </a:t>
            </a:r>
            <a:r>
              <a:rPr lang="en-US" sz="1800" dirty="0" err="1" smtClean="0"/>
              <a:t>Schimel</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National Ecological Observatory Network, Boulder, USA; </a:t>
            </a:r>
            <a:r>
              <a:rPr lang="en-US" sz="1800" dirty="0" err="1" smtClean="0"/>
              <a:t>dschimel@neoninc.org</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Human perturbation of the global carbon budget over the period 1850-2012 AD. The values on the right represent the amount of C emitted and absorbed during the last decade (2000-2010 AD). Figure modified from Global Carbon Project (2011), updated from Le </a:t>
            </a:r>
            <a:r>
              <a:rPr lang="en-US" sz="1400" smtClean="0"/>
              <a:t>Quéré </a:t>
            </a:r>
            <a:r>
              <a:rPr lang="en-US" sz="1400" dirty="0" smtClean="0"/>
              <a:t>et al. (2009) and </a:t>
            </a:r>
            <a:r>
              <a:rPr lang="en-US" sz="1400" dirty="0" err="1" smtClean="0"/>
              <a:t>Canadell</a:t>
            </a:r>
            <a:r>
              <a:rPr lang="en-US" sz="1400" dirty="0" smtClean="0"/>
              <a:t> et al. (2007).</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Carbon cycle dynamics - How are major carbon sinks and sources varying with global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Fortunat</a:t>
            </a:r>
            <a:r>
              <a:rPr lang="en-US" sz="1800" dirty="0" smtClean="0"/>
              <a:t> </a:t>
            </a:r>
            <a:r>
              <a:rPr lang="en-US" sz="1800" dirty="0" err="1" smtClean="0"/>
              <a:t>Joos</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Climate and Environmental Physics and </a:t>
            </a:r>
            <a:r>
              <a:rPr lang="en-US" sz="1800" dirty="0" err="1" smtClean="0"/>
              <a:t>Oeschger</a:t>
            </a:r>
            <a:r>
              <a:rPr lang="en-US" sz="1800" dirty="0" smtClean="0"/>
              <a:t> Centre for Climate Change Research, University of Bern, Switzerland; </a:t>
            </a:r>
            <a:r>
              <a:rPr lang="en-US" sz="1800" dirty="0" err="1" smtClean="0"/>
              <a:t>fortunat.joos@climate.unibe.ch</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Evolution of atmospheric CO</a:t>
            </a:r>
            <a:r>
              <a:rPr lang="en-US" sz="1400" baseline="-25000" dirty="0" smtClean="0"/>
              <a:t>2</a:t>
            </a:r>
            <a:r>
              <a:rPr lang="en-US" sz="1400" dirty="0" smtClean="0"/>
              <a:t> and δ</a:t>
            </a:r>
            <a:r>
              <a:rPr lang="en-US" sz="1400" baseline="30000" dirty="0" smtClean="0"/>
              <a:t>13</a:t>
            </a:r>
            <a:r>
              <a:rPr lang="en-US" sz="1400" dirty="0" smtClean="0"/>
              <a:t>C of atmospheric CO</a:t>
            </a:r>
            <a:r>
              <a:rPr lang="en-US" sz="1400" baseline="-25000" dirty="0" smtClean="0"/>
              <a:t>2</a:t>
            </a:r>
            <a:r>
              <a:rPr lang="en-US" sz="1400" dirty="0" smtClean="0"/>
              <a:t> (lower panel) and changes in deep ocean carbonate ion concentration (</a:t>
            </a:r>
            <a:r>
              <a:rPr lang="en-US" sz="1400" dirty="0" err="1" smtClean="0"/>
              <a:t>μmol</a:t>
            </a:r>
            <a:r>
              <a:rPr lang="en-US" sz="1400" dirty="0" smtClean="0"/>
              <a:t> kg</a:t>
            </a:r>
            <a:r>
              <a:rPr lang="en-US" sz="1400" baseline="30000" dirty="0" smtClean="0"/>
              <a:t>-1</a:t>
            </a:r>
            <a:r>
              <a:rPr lang="en-US" sz="1400" dirty="0" smtClean="0"/>
              <a:t>) over the last 10 ka (upper panel). Proxy data are shown by circles and crosses, and results from the Bern3D model by blue lines and color contours (after </a:t>
            </a:r>
            <a:r>
              <a:rPr lang="en-US" sz="1400" dirty="0" err="1" smtClean="0"/>
              <a:t>Menviel</a:t>
            </a:r>
            <a:r>
              <a:rPr lang="en-US" sz="1400" dirty="0" smtClean="0"/>
              <a:t> and </a:t>
            </a:r>
            <a:r>
              <a:rPr lang="en-US" sz="1400" dirty="0" err="1" smtClean="0"/>
              <a:t>Joos</a:t>
            </a:r>
            <a:r>
              <a:rPr lang="en-US" sz="1400" dirty="0" smtClean="0"/>
              <a:t> 2012).</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Ocean circulation - Does large-scale ocean overturning circulation vary with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smtClean="0"/>
              <a:t>Torsten</a:t>
            </a:r>
            <a:r>
              <a:rPr lang="en-US" sz="1800" dirty="0" smtClean="0"/>
              <a:t> </a:t>
            </a:r>
            <a:r>
              <a:rPr lang="en-US" sz="1800" dirty="0" err="1" smtClean="0"/>
              <a:t>Kanzow</a:t>
            </a:r>
            <a:r>
              <a:rPr lang="en-US" sz="1800" dirty="0" smtClean="0"/>
              <a:t> and Martin </a:t>
            </a:r>
            <a:r>
              <a:rPr lang="en-US" sz="1800" dirty="0" err="1" smtClean="0"/>
              <a:t>Visbeck</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IFM-GEOMAR, University of Kiel, Germany; </a:t>
            </a:r>
            <a:r>
              <a:rPr lang="en-US" sz="1800" dirty="0" err="1" smtClean="0"/>
              <a:t>tkanzow@ifm-geomar.de</a:t>
            </a: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Southward Deepwater Transport </a:t>
            </a:r>
            <a:r>
              <a:rPr lang="en-US" sz="1400" smtClean="0"/>
              <a:t>at 16°N </a:t>
            </a:r>
            <a:r>
              <a:rPr lang="en-US" sz="1400" dirty="0" smtClean="0"/>
              <a:t>(blue line) and Strength of Meridional Overturning </a:t>
            </a:r>
            <a:r>
              <a:rPr lang="en-US" sz="1400" smtClean="0"/>
              <a:t>at 26°N </a:t>
            </a:r>
            <a:r>
              <a:rPr lang="en-US" sz="1400" dirty="0" smtClean="0"/>
              <a:t>(red line) for the period 2000-2010 AD.</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Ocean circulation - Does large-scale ocean overturning circulation vary with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Luke Skinner</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Department of Earth Sciences, University of Cambridge, UK; lcs32@cam.ac.uk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Figure 1: Changes in the ocean-climate system over the past 60 ka, showing climate anomalies over Greenland (A) and Antarctica (C) (Lemieux-</a:t>
            </a:r>
            <a:r>
              <a:rPr lang="en-US" sz="1400" dirty="0" err="1" smtClean="0"/>
              <a:t>Dudon</a:t>
            </a:r>
            <a:r>
              <a:rPr lang="en-US" sz="1400" dirty="0" smtClean="0"/>
              <a:t> et al. 2010) compared with evidence for ocean circulation changes from the deep Northeast Atlantic (B) (Skinner et al. 2007). The evidence for circulation changes is </a:t>
            </a:r>
            <a:r>
              <a:rPr lang="en-US" sz="1400" smtClean="0"/>
              <a:t>derived from benthic </a:t>
            </a:r>
            <a:r>
              <a:rPr lang="en-US" sz="1400" dirty="0" err="1" smtClean="0"/>
              <a:t>foraminiferal</a:t>
            </a:r>
            <a:r>
              <a:rPr lang="en-US" sz="1400" dirty="0" smtClean="0"/>
              <a:t> stable carbon isotopes, which are interpreted here to represent primarily the preformed macro-nutrient content of deep waters, and therefore the relative dominance of northern- versus southern deep-waters in the deep North Atlantic. HS: Heinrich </a:t>
            </a:r>
            <a:r>
              <a:rPr lang="en-US" sz="1400" dirty="0" err="1" smtClean="0"/>
              <a:t>Stadial</a:t>
            </a:r>
            <a:r>
              <a:rPr lang="en-US" sz="1400" dirty="0" smtClean="0"/>
              <a:t>, YD: Younger </a:t>
            </a:r>
            <a:r>
              <a:rPr lang="en-US" sz="1400" dirty="0" err="1" smtClean="0"/>
              <a:t>Dryas</a:t>
            </a:r>
            <a:r>
              <a:rPr lang="en-US" sz="1400" dirty="0" smtClean="0"/>
              <a:t>.</a:t>
            </a:r>
            <a:endParaRPr lang="en-US" sz="1400" dirty="0"/>
          </a:p>
        </p:txBody>
      </p:sp>
      <p:sp>
        <p:nvSpPr>
          <p:cNvPr id="4" name="Slide Number Placeholder 3"/>
          <p:cNvSpPr>
            <a:spLocks noGrp="1"/>
          </p:cNvSpPr>
          <p:nvPr>
            <p:ph type="sldNum" sz="quarter" idx="10"/>
          </p:nvPr>
        </p:nvSpPr>
        <p:spPr/>
        <p:txBody>
          <a:bodyPr/>
          <a:lstStyle/>
          <a:p>
            <a:fld id="{01481791-0CD9-B440-87B5-2ECDE81BFA0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p>
            <a:fld id="{032A8093-AF4D-1640-9DE0-7AFC034848DE}" type="datetimeFigureOut">
              <a:rPr lang="en-US" smtClean="0"/>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032A8093-AF4D-1640-9DE0-7AFC034848DE}" type="datetimeFigureOut">
              <a:rPr lang="en-US" smtClean="0"/>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032A8093-AF4D-1640-9DE0-7AFC034848DE}" type="datetimeFigureOut">
              <a:rPr lang="en-US" smtClean="0"/>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032A8093-AF4D-1640-9DE0-7AFC034848DE}" type="datetimeFigureOut">
              <a:rPr lang="en-US" smtClean="0"/>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Click to edit Master text styles</a:t>
            </a:r>
          </a:p>
        </p:txBody>
      </p:sp>
      <p:sp>
        <p:nvSpPr>
          <p:cNvPr id="4" name="Date Placeholder 3"/>
          <p:cNvSpPr>
            <a:spLocks noGrp="1"/>
          </p:cNvSpPr>
          <p:nvPr>
            <p:ph type="dt" sz="half" idx="10"/>
          </p:nvPr>
        </p:nvSpPr>
        <p:spPr/>
        <p:txBody>
          <a:bodyPr/>
          <a:lstStyle/>
          <a:p>
            <a:fld id="{032A8093-AF4D-1640-9DE0-7AFC034848DE}" type="datetimeFigureOut">
              <a:rPr lang="en-US" smtClean="0"/>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p>
            <a:fld id="{032A8093-AF4D-1640-9DE0-7AFC034848DE}" type="datetimeFigureOut">
              <a:rPr lang="en-US" smtClean="0"/>
              <a:t>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p>
            <a:fld id="{032A8093-AF4D-1640-9DE0-7AFC034848DE}" type="datetimeFigureOut">
              <a:rPr lang="en-US" smtClean="0"/>
              <a:t>3/1/12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p>
            <a:fld id="{032A8093-AF4D-1640-9DE0-7AFC034848DE}" type="datetimeFigureOut">
              <a:rPr lang="en-US" smtClean="0"/>
              <a:t>3/1/12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A8093-AF4D-1640-9DE0-7AFC034848DE}" type="datetimeFigureOut">
              <a:rPr lang="en-US" smtClean="0"/>
              <a:t>3/1/12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032A8093-AF4D-1640-9DE0-7AFC034848DE}" type="datetimeFigureOut">
              <a:rPr lang="en-US" smtClean="0"/>
              <a:t>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032A8093-AF4D-1640-9DE0-7AFC034848DE}" type="datetimeFigureOut">
              <a:rPr lang="en-US" smtClean="0"/>
              <a:t>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C39FF-FC9C-B647-AFCB-9B2D3770459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A8093-AF4D-1640-9DE0-7AFC034848DE}" type="datetimeFigureOut">
              <a:rPr lang="en-US" smtClean="0"/>
              <a:t>3/1/12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C39FF-FC9C-B647-AFCB-9B2D377045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NSP_Fig2.6_high_res_LvG.psd"/>
          <p:cNvPicPr>
            <a:picLocks noChangeAspect="1"/>
          </p:cNvPicPr>
          <p:nvPr/>
        </p:nvPicPr>
        <p:blipFill>
          <a:blip r:embed="rId3"/>
          <a:stretch>
            <a:fillRect/>
          </a:stretch>
        </p:blipFill>
        <p:spPr>
          <a:xfrm>
            <a:off x="383590" y="1280093"/>
            <a:ext cx="8397247" cy="2768911"/>
          </a:xfrm>
          <a:prstGeom prst="rect">
            <a:avLst/>
          </a:prstGeom>
        </p:spPr>
      </p:pic>
      <p:sp>
        <p:nvSpPr>
          <p:cNvPr id="9" name="TextBox 8"/>
          <p:cNvSpPr txBox="1"/>
          <p:nvPr/>
        </p:nvSpPr>
        <p:spPr>
          <a:xfrm>
            <a:off x="0" y="5967518"/>
            <a:ext cx="8627314" cy="1138773"/>
          </a:xfrm>
          <a:prstGeom prst="rect">
            <a:avLst/>
          </a:prstGeom>
          <a:noFill/>
        </p:spPr>
        <p:txBody>
          <a:bodyPr wrap="square" rtlCol="0">
            <a:spAutoFit/>
          </a:bodyPr>
          <a:lstStyle/>
          <a:p>
            <a:r>
              <a:rPr lang="en-US" dirty="0" err="1" smtClean="0"/>
              <a:t>Otomo</a:t>
            </a:r>
            <a:r>
              <a:rPr lang="en-US" dirty="0" smtClean="0"/>
              <a:t> M (2012) PAGES </a:t>
            </a:r>
            <a:r>
              <a:rPr lang="en-US" i="1" dirty="0" smtClean="0"/>
              <a:t>news</a:t>
            </a:r>
            <a:r>
              <a:rPr lang="en-US" dirty="0" smtClean="0"/>
              <a:t> 20(1): 4</a:t>
            </a:r>
          </a:p>
          <a:p>
            <a:r>
              <a:rPr lang="en-US" sz="1600" dirty="0" smtClean="0"/>
              <a:t>From: IODP (2011) </a:t>
            </a:r>
            <a:r>
              <a:rPr lang="en-US" sz="1600" i="1" dirty="0" smtClean="0"/>
              <a:t>Illuminating Earth’s Past, Present, and Future</a:t>
            </a:r>
          </a:p>
          <a:p>
            <a:r>
              <a:rPr lang="en-US" sz="1600" i="1" dirty="0" smtClean="0"/>
              <a:t>www.iodp.</a:t>
            </a:r>
            <a:r>
              <a:rPr lang="en-US" sz="1600" dirty="0" smtClean="0"/>
              <a:t>org/Science-Plan-for-2013-2023/</a:t>
            </a:r>
          </a:p>
          <a:p>
            <a:endParaRPr lang="en-US" dirty="0" smtClean="0"/>
          </a:p>
        </p:txBody>
      </p:sp>
      <p:pic>
        <p:nvPicPr>
          <p:cNvPr id="5" name="Picture 4" descr="Pagesnews_kopf_orange1.psd"/>
          <p:cNvPicPr>
            <a:picLocks noChangeAspect="1"/>
          </p:cNvPicPr>
          <p:nvPr/>
        </p:nvPicPr>
        <p:blipFill>
          <a:blip r:embed="rId4"/>
          <a:srcRect b="82201"/>
          <a:stretch>
            <a:fillRect/>
          </a:stretch>
        </p:blipFill>
        <p:spPr>
          <a:xfrm>
            <a:off x="6227446" y="6124634"/>
            <a:ext cx="2916554" cy="73336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9"/>
            <a:ext cx="8627314" cy="646331"/>
          </a:xfrm>
          <a:prstGeom prst="rect">
            <a:avLst/>
          </a:prstGeom>
          <a:noFill/>
        </p:spPr>
        <p:txBody>
          <a:bodyPr wrap="square" rtlCol="0">
            <a:spAutoFit/>
          </a:bodyPr>
          <a:lstStyle/>
          <a:p>
            <a:r>
              <a:rPr lang="en-US" dirty="0" smtClean="0"/>
              <a:t>Lancelot C (2012) PAGES </a:t>
            </a:r>
            <a:r>
              <a:rPr lang="en-US" i="1" dirty="0" smtClean="0"/>
              <a:t>news</a:t>
            </a:r>
            <a:r>
              <a:rPr lang="en-US" dirty="0" smtClean="0"/>
              <a:t> 20(1): 16</a:t>
            </a:r>
          </a:p>
          <a:p>
            <a:r>
              <a:rPr lang="en-US" dirty="0" smtClean="0"/>
              <a:t>Modified from Li et al. 2009, </a:t>
            </a:r>
            <a:r>
              <a:rPr lang="en-US" i="1" dirty="0" smtClean="0"/>
              <a:t>Science</a:t>
            </a:r>
            <a:r>
              <a:rPr lang="en-US" dirty="0" smtClean="0"/>
              <a:t> 326: 539</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7" name="Picture 6" descr="Figure_LvG.psd"/>
          <p:cNvPicPr>
            <a:picLocks noChangeAspect="1"/>
          </p:cNvPicPr>
          <p:nvPr/>
        </p:nvPicPr>
        <p:blipFill>
          <a:blip r:embed="rId4"/>
          <a:stretch>
            <a:fillRect/>
          </a:stretch>
        </p:blipFill>
        <p:spPr>
          <a:xfrm>
            <a:off x="1943100" y="184988"/>
            <a:ext cx="5930900" cy="597566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err="1" smtClean="0"/>
              <a:t>Schmittner</a:t>
            </a:r>
            <a:r>
              <a:rPr lang="en-US" dirty="0" smtClean="0"/>
              <a:t> A (2012) PAGES </a:t>
            </a:r>
            <a:r>
              <a:rPr lang="en-US" i="1" dirty="0" smtClean="0"/>
              <a:t>news</a:t>
            </a:r>
            <a:r>
              <a:rPr lang="en-US" dirty="0" smtClean="0"/>
              <a:t> 20(1): 17</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8" name="Picture 7" descr="d13c_xav_PAGES_t3_LvG.psd"/>
          <p:cNvPicPr>
            <a:picLocks noChangeAspect="1"/>
          </p:cNvPicPr>
          <p:nvPr/>
        </p:nvPicPr>
        <p:blipFill>
          <a:blip r:embed="rId4"/>
          <a:stretch>
            <a:fillRect/>
          </a:stretch>
        </p:blipFill>
        <p:spPr>
          <a:xfrm>
            <a:off x="531573" y="1206500"/>
            <a:ext cx="8283320" cy="41021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err="1" smtClean="0"/>
              <a:t>Serreze</a:t>
            </a:r>
            <a:r>
              <a:rPr lang="en-US" dirty="0" smtClean="0"/>
              <a:t> MC &amp; </a:t>
            </a:r>
            <a:r>
              <a:rPr lang="en-US" dirty="0" err="1" smtClean="0"/>
              <a:t>Stroeve</a:t>
            </a:r>
            <a:r>
              <a:rPr lang="en-US" dirty="0" smtClean="0"/>
              <a:t> JC (2012) PAGES </a:t>
            </a:r>
            <a:r>
              <a:rPr lang="en-US" i="1" dirty="0" smtClean="0"/>
              <a:t>news</a:t>
            </a:r>
            <a:r>
              <a:rPr lang="en-US" dirty="0" smtClean="0"/>
              <a:t> 20(1): 18</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12" name="Picture 11" descr="NSIDCIce_MERRAT_hovmoller_1979to2011_LvG.psd"/>
          <p:cNvPicPr>
            <a:picLocks noChangeAspect="1"/>
          </p:cNvPicPr>
          <p:nvPr/>
        </p:nvPicPr>
        <p:blipFill>
          <a:blip r:embed="rId4"/>
          <a:stretch>
            <a:fillRect/>
          </a:stretch>
        </p:blipFill>
        <p:spPr>
          <a:xfrm>
            <a:off x="1100454" y="292099"/>
            <a:ext cx="6362699" cy="553522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5934670"/>
            <a:ext cx="8627314" cy="923330"/>
          </a:xfrm>
          <a:prstGeom prst="rect">
            <a:avLst/>
          </a:prstGeom>
          <a:noFill/>
        </p:spPr>
        <p:txBody>
          <a:bodyPr wrap="square" rtlCol="0">
            <a:spAutoFit/>
          </a:bodyPr>
          <a:lstStyle/>
          <a:p>
            <a:r>
              <a:rPr lang="en-US" dirty="0" err="1" smtClean="0"/>
              <a:t>Polyak</a:t>
            </a:r>
            <a:r>
              <a:rPr lang="en-US" dirty="0" smtClean="0"/>
              <a:t> L (2012) PAGES </a:t>
            </a:r>
            <a:r>
              <a:rPr lang="en-US" i="1" dirty="0" smtClean="0"/>
              <a:t>news</a:t>
            </a:r>
            <a:r>
              <a:rPr lang="en-US" dirty="0" smtClean="0"/>
              <a:t> 20(1): 19</a:t>
            </a:r>
          </a:p>
          <a:p>
            <a:r>
              <a:rPr lang="en-US" dirty="0" smtClean="0"/>
              <a:t>Modified from Miller et al. 2010, </a:t>
            </a:r>
            <a:r>
              <a:rPr lang="en-US" i="1" dirty="0" smtClean="0"/>
              <a:t>Quaternary Science</a:t>
            </a:r>
          </a:p>
          <a:p>
            <a:r>
              <a:rPr lang="en-US" i="1" dirty="0" smtClean="0"/>
              <a:t>Reviews </a:t>
            </a:r>
            <a:r>
              <a:rPr lang="en-US" dirty="0" smtClean="0"/>
              <a:t>29: 1779-1790</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14" name="Picture 13" descr="Seaice paleo figure_LvG.psd"/>
          <p:cNvPicPr>
            <a:picLocks noChangeAspect="1"/>
          </p:cNvPicPr>
          <p:nvPr/>
        </p:nvPicPr>
        <p:blipFill>
          <a:blip r:embed="rId4"/>
          <a:stretch>
            <a:fillRect/>
          </a:stretch>
        </p:blipFill>
        <p:spPr>
          <a:xfrm>
            <a:off x="1308101" y="511989"/>
            <a:ext cx="6680200" cy="516087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5662969"/>
            <a:ext cx="8627314" cy="923330"/>
          </a:xfrm>
          <a:prstGeom prst="rect">
            <a:avLst/>
          </a:prstGeom>
          <a:noFill/>
        </p:spPr>
        <p:txBody>
          <a:bodyPr wrap="square" rtlCol="0">
            <a:spAutoFit/>
          </a:bodyPr>
          <a:lstStyle/>
          <a:p>
            <a:r>
              <a:rPr lang="en-US" dirty="0" err="1" smtClean="0"/>
              <a:t>Albani</a:t>
            </a:r>
            <a:r>
              <a:rPr lang="en-US" dirty="0" smtClean="0"/>
              <a:t> S &amp; </a:t>
            </a:r>
            <a:r>
              <a:rPr lang="en-US" dirty="0" err="1" smtClean="0"/>
              <a:t>Mahowald</a:t>
            </a:r>
            <a:r>
              <a:rPr lang="en-US" dirty="0" smtClean="0"/>
              <a:t> N (2012) PAGES </a:t>
            </a:r>
            <a:r>
              <a:rPr lang="en-US" i="1" dirty="0" smtClean="0"/>
              <a:t>news</a:t>
            </a:r>
            <a:r>
              <a:rPr lang="en-US" dirty="0" smtClean="0"/>
              <a:t> 20(1): 20</a:t>
            </a:r>
          </a:p>
          <a:p>
            <a:r>
              <a:rPr lang="en-US" dirty="0" smtClean="0"/>
              <a:t>Calculation based on </a:t>
            </a:r>
            <a:r>
              <a:rPr lang="en-US" dirty="0" err="1" smtClean="0"/>
              <a:t>Mahowald</a:t>
            </a:r>
            <a:r>
              <a:rPr lang="en-US" dirty="0" smtClean="0"/>
              <a:t> (in press), </a:t>
            </a:r>
            <a:r>
              <a:rPr lang="en-US" i="1" dirty="0" smtClean="0"/>
              <a:t>Atmospheric Biogeochemistry</a:t>
            </a:r>
            <a:r>
              <a:rPr lang="en-US" dirty="0" smtClean="0"/>
              <a:t>,</a:t>
            </a:r>
          </a:p>
          <a:p>
            <a:r>
              <a:rPr lang="en-US" dirty="0" smtClean="0"/>
              <a:t>Encyclopedia of Sustainable Science and Technology, Springer</a:t>
            </a:r>
          </a:p>
        </p:txBody>
      </p:sp>
      <p:pic>
        <p:nvPicPr>
          <p:cNvPr id="10" name="Picture 9" descr="Pagesnews_kopf_orange1.psd"/>
          <p:cNvPicPr>
            <a:picLocks noChangeAspect="1"/>
          </p:cNvPicPr>
          <p:nvPr/>
        </p:nvPicPr>
        <p:blipFill>
          <a:blip r:embed="rId3"/>
          <a:srcRect b="82201"/>
          <a:stretch>
            <a:fillRect/>
          </a:stretch>
        </p:blipFill>
        <p:spPr>
          <a:xfrm>
            <a:off x="6329046" y="6124634"/>
            <a:ext cx="2916554" cy="733365"/>
          </a:xfrm>
          <a:prstGeom prst="rect">
            <a:avLst/>
          </a:prstGeom>
        </p:spPr>
      </p:pic>
      <p:pic>
        <p:nvPicPr>
          <p:cNvPr id="15" name="Picture 14" descr="pagesversionfigure_LvG.psd"/>
          <p:cNvPicPr>
            <a:picLocks noChangeAspect="1"/>
          </p:cNvPicPr>
          <p:nvPr/>
        </p:nvPicPr>
        <p:blipFill>
          <a:blip r:embed="rId4"/>
          <a:stretch>
            <a:fillRect/>
          </a:stretch>
        </p:blipFill>
        <p:spPr>
          <a:xfrm>
            <a:off x="299267" y="1536700"/>
            <a:ext cx="8675113" cy="30607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8"/>
            <a:ext cx="8627314" cy="646331"/>
          </a:xfrm>
          <a:prstGeom prst="rect">
            <a:avLst/>
          </a:prstGeom>
          <a:noFill/>
        </p:spPr>
        <p:txBody>
          <a:bodyPr wrap="square" rtlCol="0">
            <a:spAutoFit/>
          </a:bodyPr>
          <a:lstStyle/>
          <a:p>
            <a:r>
              <a:rPr lang="en-US" dirty="0" err="1" smtClean="0"/>
              <a:t>Ganopolski</a:t>
            </a:r>
            <a:r>
              <a:rPr lang="en-US" dirty="0" smtClean="0"/>
              <a:t> (2012) PAGES </a:t>
            </a:r>
            <a:r>
              <a:rPr lang="en-US" i="1" dirty="0" smtClean="0"/>
              <a:t>news</a:t>
            </a:r>
            <a:r>
              <a:rPr lang="en-US" dirty="0" smtClean="0"/>
              <a:t> 20(1): 21</a:t>
            </a:r>
          </a:p>
          <a:p>
            <a:r>
              <a:rPr lang="en-US" dirty="0" smtClean="0"/>
              <a:t>Based on </a:t>
            </a:r>
            <a:r>
              <a:rPr lang="en-US" dirty="0" err="1" smtClean="0"/>
              <a:t>Mahowald</a:t>
            </a:r>
            <a:r>
              <a:rPr lang="en-US" dirty="0" smtClean="0"/>
              <a:t> et al. 2006, </a:t>
            </a:r>
            <a:r>
              <a:rPr lang="en-US" i="1" dirty="0" smtClean="0"/>
              <a:t>Journal of Geophysical Research </a:t>
            </a:r>
            <a:r>
              <a:rPr lang="en-US" dirty="0" smtClean="0"/>
              <a:t>111</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6" name="Picture 15" descr="figure_Ganopolski_LvG.psd"/>
          <p:cNvPicPr>
            <a:picLocks noChangeAspect="1"/>
          </p:cNvPicPr>
          <p:nvPr/>
        </p:nvPicPr>
        <p:blipFill>
          <a:blip r:embed="rId4"/>
          <a:stretch>
            <a:fillRect/>
          </a:stretch>
        </p:blipFill>
        <p:spPr>
          <a:xfrm>
            <a:off x="149685" y="1765301"/>
            <a:ext cx="8623102" cy="28448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5934670"/>
            <a:ext cx="8627314" cy="923330"/>
          </a:xfrm>
          <a:prstGeom prst="rect">
            <a:avLst/>
          </a:prstGeom>
          <a:noFill/>
        </p:spPr>
        <p:txBody>
          <a:bodyPr wrap="square" rtlCol="0">
            <a:spAutoFit/>
          </a:bodyPr>
          <a:lstStyle/>
          <a:p>
            <a:r>
              <a:rPr lang="en-US" dirty="0" smtClean="0"/>
              <a:t>van den </a:t>
            </a:r>
            <a:r>
              <a:rPr lang="en-US" dirty="0" err="1" smtClean="0"/>
              <a:t>Hurk</a:t>
            </a:r>
            <a:r>
              <a:rPr lang="en-US" dirty="0" smtClean="0"/>
              <a:t> et al. (2012) PAGES </a:t>
            </a:r>
            <a:r>
              <a:rPr lang="en-US" i="1" dirty="0" smtClean="0"/>
              <a:t>news</a:t>
            </a:r>
            <a:r>
              <a:rPr lang="en-US" dirty="0" smtClean="0"/>
              <a:t> 20(1): 22</a:t>
            </a:r>
          </a:p>
          <a:p>
            <a:r>
              <a:rPr lang="en-US" dirty="0" smtClean="0"/>
              <a:t>Modified from de </a:t>
            </a:r>
            <a:r>
              <a:rPr lang="en-US" dirty="0" err="1" smtClean="0"/>
              <a:t>Noblet-Ducoudré</a:t>
            </a:r>
            <a:r>
              <a:rPr lang="en-US" dirty="0" smtClean="0"/>
              <a:t> et al. (in press),</a:t>
            </a:r>
          </a:p>
          <a:p>
            <a:r>
              <a:rPr lang="en-US" i="1" dirty="0" smtClean="0"/>
              <a:t>Journal of Climate</a:t>
            </a:r>
            <a:r>
              <a:rPr lang="en-US" dirty="0" smtClean="0"/>
              <a:t>, </a:t>
            </a:r>
            <a:r>
              <a:rPr lang="en-US" dirty="0" err="1" smtClean="0"/>
              <a:t>doi</a:t>
            </a:r>
            <a:r>
              <a:rPr lang="en-US" dirty="0" smtClean="0"/>
              <a:t>: 10.1175/JCLI-D-11-00338.1</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8" name="Picture 17" descr="Noblet figure_LvG.psd"/>
          <p:cNvPicPr>
            <a:picLocks noChangeAspect="1"/>
          </p:cNvPicPr>
          <p:nvPr/>
        </p:nvPicPr>
        <p:blipFill>
          <a:blip r:embed="rId4"/>
          <a:stretch>
            <a:fillRect/>
          </a:stretch>
        </p:blipFill>
        <p:spPr>
          <a:xfrm>
            <a:off x="160696" y="933422"/>
            <a:ext cx="8631718" cy="421007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211668"/>
            <a:ext cx="8627314" cy="646331"/>
          </a:xfrm>
          <a:prstGeom prst="rect">
            <a:avLst/>
          </a:prstGeom>
          <a:noFill/>
        </p:spPr>
        <p:txBody>
          <a:bodyPr wrap="square" rtlCol="0">
            <a:spAutoFit/>
          </a:bodyPr>
          <a:lstStyle/>
          <a:p>
            <a:r>
              <a:rPr lang="en-US" dirty="0" smtClean="0"/>
              <a:t>Kaplan JO (2012) PAGES </a:t>
            </a:r>
            <a:r>
              <a:rPr lang="en-US" i="1" dirty="0" smtClean="0"/>
              <a:t>news</a:t>
            </a:r>
            <a:r>
              <a:rPr lang="en-US" dirty="0" smtClean="0"/>
              <a:t> 20(1): 23</a:t>
            </a:r>
          </a:p>
          <a:p>
            <a:r>
              <a:rPr lang="en-US" dirty="0" smtClean="0"/>
              <a:t>Based on Kaplan et al. (2010) </a:t>
            </a:r>
            <a:r>
              <a:rPr lang="en-US" i="1" dirty="0" smtClean="0"/>
              <a:t>The Holocene </a:t>
            </a:r>
            <a:r>
              <a:rPr lang="en-US" dirty="0" smtClean="0"/>
              <a:t>21: 775-791</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9" name="Picture 18" descr="PAGES_Kaplan_fig1_LvG.psd"/>
          <p:cNvPicPr>
            <a:picLocks noChangeAspect="1"/>
          </p:cNvPicPr>
          <p:nvPr/>
        </p:nvPicPr>
        <p:blipFill>
          <a:blip r:embed="rId4"/>
          <a:stretch>
            <a:fillRect/>
          </a:stretch>
        </p:blipFill>
        <p:spPr>
          <a:xfrm>
            <a:off x="918846" y="292099"/>
            <a:ext cx="7683068" cy="662642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488667"/>
            <a:ext cx="8627314" cy="369332"/>
          </a:xfrm>
          <a:prstGeom prst="rect">
            <a:avLst/>
          </a:prstGeom>
          <a:noFill/>
        </p:spPr>
        <p:txBody>
          <a:bodyPr wrap="square" rtlCol="0">
            <a:spAutoFit/>
          </a:bodyPr>
          <a:lstStyle/>
          <a:p>
            <a:r>
              <a:rPr lang="en-US" dirty="0" err="1" smtClean="0"/>
              <a:t>Westerling</a:t>
            </a:r>
            <a:r>
              <a:rPr lang="en-US" dirty="0" smtClean="0"/>
              <a:t> AL (2012) PAGES </a:t>
            </a:r>
            <a:r>
              <a:rPr lang="en-US" i="1" dirty="0" smtClean="0"/>
              <a:t>news</a:t>
            </a:r>
            <a:r>
              <a:rPr lang="en-US" dirty="0" smtClean="0"/>
              <a:t> 20(1): 24</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20" name="Picture 19" descr="Fig 1_New.psd"/>
          <p:cNvPicPr>
            <a:picLocks noChangeAspect="1"/>
          </p:cNvPicPr>
          <p:nvPr/>
        </p:nvPicPr>
        <p:blipFill>
          <a:blip r:embed="rId4"/>
          <a:stretch>
            <a:fillRect/>
          </a:stretch>
        </p:blipFill>
        <p:spPr>
          <a:xfrm>
            <a:off x="1215966" y="0"/>
            <a:ext cx="6124634" cy="612463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488668"/>
            <a:ext cx="8627314" cy="369332"/>
          </a:xfrm>
          <a:prstGeom prst="rect">
            <a:avLst/>
          </a:prstGeom>
          <a:noFill/>
        </p:spPr>
        <p:txBody>
          <a:bodyPr wrap="square" rtlCol="0">
            <a:spAutoFit/>
          </a:bodyPr>
          <a:lstStyle/>
          <a:p>
            <a:r>
              <a:rPr lang="en-US" dirty="0" smtClean="0"/>
              <a:t>Harrison SP &amp; </a:t>
            </a:r>
            <a:r>
              <a:rPr lang="en-US" dirty="0" err="1" smtClean="0"/>
              <a:t>Bartlein</a:t>
            </a:r>
            <a:r>
              <a:rPr lang="en-US" dirty="0" smtClean="0"/>
              <a:t> PJ (2012) PAGES </a:t>
            </a:r>
            <a:r>
              <a:rPr lang="en-US" i="1" dirty="0" smtClean="0"/>
              <a:t>news</a:t>
            </a:r>
            <a:r>
              <a:rPr lang="en-US" dirty="0" smtClean="0"/>
              <a:t> 20(1): 25</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21" name="Picture 20" descr="fire_powers_of_ten04_LvG.psd"/>
          <p:cNvPicPr>
            <a:picLocks noChangeAspect="1"/>
          </p:cNvPicPr>
          <p:nvPr/>
        </p:nvPicPr>
        <p:blipFill>
          <a:blip r:embed="rId4"/>
          <a:stretch>
            <a:fillRect/>
          </a:stretch>
        </p:blipFill>
        <p:spPr>
          <a:xfrm>
            <a:off x="2549649" y="-152400"/>
            <a:ext cx="6052265" cy="783276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00834"/>
            <a:ext cx="8627314" cy="892552"/>
          </a:xfrm>
          <a:prstGeom prst="rect">
            <a:avLst/>
          </a:prstGeom>
          <a:noFill/>
        </p:spPr>
        <p:txBody>
          <a:bodyPr wrap="square" rtlCol="0">
            <a:spAutoFit/>
          </a:bodyPr>
          <a:lstStyle/>
          <a:p>
            <a:r>
              <a:rPr lang="en-US" dirty="0" err="1" smtClean="0"/>
              <a:t>Lenton</a:t>
            </a:r>
            <a:r>
              <a:rPr lang="en-US" dirty="0" smtClean="0"/>
              <a:t> T (2012) PAGES </a:t>
            </a:r>
            <a:r>
              <a:rPr lang="en-US" i="1" dirty="0" smtClean="0"/>
              <a:t>news</a:t>
            </a:r>
            <a:r>
              <a:rPr lang="en-US" dirty="0" smtClean="0"/>
              <a:t> 20(1): 8</a:t>
            </a:r>
          </a:p>
          <a:p>
            <a:r>
              <a:rPr lang="en-US" sz="1600" dirty="0" smtClean="0"/>
              <a:t>Updated from </a:t>
            </a:r>
            <a:r>
              <a:rPr lang="en-US" sz="1600" dirty="0" err="1" smtClean="0"/>
              <a:t>Lenton</a:t>
            </a:r>
            <a:r>
              <a:rPr lang="en-US" sz="1600" dirty="0" smtClean="0"/>
              <a:t> et al. (2008)</a:t>
            </a:r>
            <a:r>
              <a:rPr lang="en-US" sz="1600" i="1" dirty="0" smtClean="0"/>
              <a:t> PNAS </a:t>
            </a:r>
            <a:r>
              <a:rPr lang="en-US" sz="1600" dirty="0" smtClean="0"/>
              <a:t>105: 1786-1793</a:t>
            </a:r>
          </a:p>
          <a:p>
            <a:endParaRPr lang="en-US" dirty="0" smtClean="0"/>
          </a:p>
        </p:txBody>
      </p:sp>
      <p:pic>
        <p:nvPicPr>
          <p:cNvPr id="6" name="Picture 5" descr="Lenton figure_small.psd"/>
          <p:cNvPicPr>
            <a:picLocks noChangeAspect="1"/>
          </p:cNvPicPr>
          <p:nvPr/>
        </p:nvPicPr>
        <p:blipFill>
          <a:blip r:embed="rId3"/>
          <a:stretch>
            <a:fillRect/>
          </a:stretch>
        </p:blipFill>
        <p:spPr>
          <a:xfrm>
            <a:off x="806449" y="389523"/>
            <a:ext cx="7254405" cy="5133499"/>
          </a:xfrm>
          <a:prstGeom prst="rect">
            <a:avLst/>
          </a:prstGeom>
        </p:spPr>
      </p:pic>
      <p:pic>
        <p:nvPicPr>
          <p:cNvPr id="10" name="Picture 9" descr="Pagesnews_kopf_orange1.psd"/>
          <p:cNvPicPr>
            <a:picLocks noChangeAspect="1"/>
          </p:cNvPicPr>
          <p:nvPr/>
        </p:nvPicPr>
        <p:blipFill>
          <a:blip r:embed="rId4"/>
          <a:srcRect b="82201"/>
          <a:stretch>
            <a:fillRect/>
          </a:stretch>
        </p:blipFill>
        <p:spPr>
          <a:xfrm>
            <a:off x="6227446" y="6124634"/>
            <a:ext cx="2916554" cy="73336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smtClean="0"/>
              <a:t>Wang B (2012) PAGES </a:t>
            </a:r>
            <a:r>
              <a:rPr lang="en-US" i="1" dirty="0" smtClean="0"/>
              <a:t>news</a:t>
            </a:r>
            <a:r>
              <a:rPr lang="en-US" dirty="0" smtClean="0"/>
              <a:t> 20(1): 26</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6" name="Picture 5" descr="GM_LvG.psd"/>
          <p:cNvPicPr>
            <a:picLocks noChangeAspect="1"/>
          </p:cNvPicPr>
          <p:nvPr/>
        </p:nvPicPr>
        <p:blipFill>
          <a:blip r:embed="rId4"/>
          <a:srcRect t="8793" b="66729"/>
          <a:stretch>
            <a:fillRect/>
          </a:stretch>
        </p:blipFill>
        <p:spPr>
          <a:xfrm>
            <a:off x="217443" y="1422400"/>
            <a:ext cx="8384471" cy="30099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488667"/>
            <a:ext cx="8627314" cy="369332"/>
          </a:xfrm>
          <a:prstGeom prst="rect">
            <a:avLst/>
          </a:prstGeom>
          <a:noFill/>
        </p:spPr>
        <p:txBody>
          <a:bodyPr wrap="square" rtlCol="0">
            <a:spAutoFit/>
          </a:bodyPr>
          <a:lstStyle/>
          <a:p>
            <a:r>
              <a:rPr lang="en-US" dirty="0" smtClean="0"/>
              <a:t>Cheng H et al. (2012) PAGES </a:t>
            </a:r>
            <a:r>
              <a:rPr lang="en-US" i="1" dirty="0" smtClean="0"/>
              <a:t>news</a:t>
            </a:r>
            <a:r>
              <a:rPr lang="en-US" dirty="0" smtClean="0"/>
              <a:t> 20(1): 27</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7" name="Picture 6" descr="Paleo-Monsoon Figure_LvG.psd"/>
          <p:cNvPicPr>
            <a:picLocks noChangeAspect="1"/>
          </p:cNvPicPr>
          <p:nvPr/>
        </p:nvPicPr>
        <p:blipFill>
          <a:blip r:embed="rId4"/>
          <a:stretch>
            <a:fillRect/>
          </a:stretch>
        </p:blipFill>
        <p:spPr>
          <a:xfrm>
            <a:off x="381000" y="498534"/>
            <a:ext cx="8499740" cy="535616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211669"/>
            <a:ext cx="8627314" cy="646331"/>
          </a:xfrm>
          <a:prstGeom prst="rect">
            <a:avLst/>
          </a:prstGeom>
          <a:noFill/>
        </p:spPr>
        <p:txBody>
          <a:bodyPr wrap="square" rtlCol="0">
            <a:spAutoFit/>
          </a:bodyPr>
          <a:lstStyle/>
          <a:p>
            <a:r>
              <a:rPr lang="en-US" dirty="0" smtClean="0"/>
              <a:t>Clement A (2012) PAGES </a:t>
            </a:r>
            <a:r>
              <a:rPr lang="en-US" i="1" dirty="0" smtClean="0"/>
              <a:t>news</a:t>
            </a:r>
            <a:r>
              <a:rPr lang="en-US" dirty="0" smtClean="0"/>
              <a:t> 20(1): 28</a:t>
            </a:r>
          </a:p>
          <a:p>
            <a:r>
              <a:rPr lang="en-US" dirty="0" smtClean="0"/>
              <a:t>Figure after Wittenberg (2009) </a:t>
            </a:r>
            <a:r>
              <a:rPr lang="en-US" i="1" dirty="0" smtClean="0"/>
              <a:t>Geophysical Research Letters </a:t>
            </a:r>
            <a:r>
              <a:rPr lang="en-US" dirty="0" smtClean="0"/>
              <a:t>36</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22" name="Picture 21" descr="Figure Wittenberg.psd"/>
          <p:cNvPicPr>
            <a:picLocks noChangeAspect="1"/>
          </p:cNvPicPr>
          <p:nvPr/>
        </p:nvPicPr>
        <p:blipFill>
          <a:blip r:embed="rId4"/>
          <a:stretch>
            <a:fillRect/>
          </a:stretch>
        </p:blipFill>
        <p:spPr>
          <a:xfrm>
            <a:off x="487587" y="1206500"/>
            <a:ext cx="8114327" cy="408399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488668"/>
            <a:ext cx="8627314" cy="369332"/>
          </a:xfrm>
          <a:prstGeom prst="rect">
            <a:avLst/>
          </a:prstGeom>
          <a:noFill/>
        </p:spPr>
        <p:txBody>
          <a:bodyPr wrap="square" rtlCol="0">
            <a:spAutoFit/>
          </a:bodyPr>
          <a:lstStyle/>
          <a:p>
            <a:r>
              <a:rPr lang="en-US" dirty="0" smtClean="0"/>
              <a:t>Emile-</a:t>
            </a:r>
            <a:r>
              <a:rPr lang="en-US" dirty="0" err="1" smtClean="0"/>
              <a:t>Geay</a:t>
            </a:r>
            <a:r>
              <a:rPr lang="en-US" dirty="0" smtClean="0"/>
              <a:t> (2012) PAGES </a:t>
            </a:r>
            <a:r>
              <a:rPr lang="en-US" i="1" dirty="0" smtClean="0"/>
              <a:t>news</a:t>
            </a:r>
            <a:r>
              <a:rPr lang="en-US" dirty="0" smtClean="0"/>
              <a:t> 20(1): 29</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5" name="Picture 4" descr="nino34_2012db_ittls_intercomparison_page_LvGs.psd"/>
          <p:cNvPicPr>
            <a:picLocks noChangeAspect="1"/>
          </p:cNvPicPr>
          <p:nvPr/>
        </p:nvPicPr>
        <p:blipFill>
          <a:blip r:embed="rId4"/>
          <a:srcRect l="13272" t="13956" r="16788" b="19530"/>
          <a:stretch>
            <a:fillRect/>
          </a:stretch>
        </p:blipFill>
        <p:spPr>
          <a:xfrm>
            <a:off x="685800" y="736600"/>
            <a:ext cx="7696200" cy="4622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488667"/>
            <a:ext cx="8627314" cy="369332"/>
          </a:xfrm>
          <a:prstGeom prst="rect">
            <a:avLst/>
          </a:prstGeom>
          <a:noFill/>
        </p:spPr>
        <p:txBody>
          <a:bodyPr wrap="square" rtlCol="0">
            <a:spAutoFit/>
          </a:bodyPr>
          <a:lstStyle/>
          <a:p>
            <a:r>
              <a:rPr lang="en-US" dirty="0" err="1" smtClean="0"/>
              <a:t>Cazenave</a:t>
            </a:r>
            <a:r>
              <a:rPr lang="en-US" dirty="0" smtClean="0"/>
              <a:t> A (2012) PAGES </a:t>
            </a:r>
            <a:r>
              <a:rPr lang="en-US" i="1" dirty="0" smtClean="0"/>
              <a:t>news</a:t>
            </a:r>
            <a:r>
              <a:rPr lang="en-US" dirty="0" smtClean="0"/>
              <a:t> 20(1): 30</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6" name="Picture 5" descr="Fig.3_LvG.psd"/>
          <p:cNvPicPr>
            <a:picLocks noChangeAspect="1"/>
          </p:cNvPicPr>
          <p:nvPr/>
        </p:nvPicPr>
        <p:blipFill>
          <a:blip r:embed="rId4"/>
          <a:stretch>
            <a:fillRect/>
          </a:stretch>
        </p:blipFill>
        <p:spPr>
          <a:xfrm>
            <a:off x="342900" y="-78897"/>
            <a:ext cx="8277457" cy="620353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488667"/>
            <a:ext cx="8627314" cy="369332"/>
          </a:xfrm>
          <a:prstGeom prst="rect">
            <a:avLst/>
          </a:prstGeom>
          <a:noFill/>
        </p:spPr>
        <p:txBody>
          <a:bodyPr wrap="square" rtlCol="0">
            <a:spAutoFit/>
          </a:bodyPr>
          <a:lstStyle/>
          <a:p>
            <a:r>
              <a:rPr lang="en-US" dirty="0" err="1" smtClean="0"/>
              <a:t>Siddall</a:t>
            </a:r>
            <a:r>
              <a:rPr lang="en-US" dirty="0" smtClean="0"/>
              <a:t> M &amp; Pollard D (2012) PAGES </a:t>
            </a:r>
            <a:r>
              <a:rPr lang="en-US" i="1" dirty="0" smtClean="0"/>
              <a:t>news</a:t>
            </a:r>
            <a:r>
              <a:rPr lang="en-US" dirty="0" smtClean="0"/>
              <a:t> 20(1): 31</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7" name="Picture 6" descr="Siddal Figure_LvG.psd"/>
          <p:cNvPicPr>
            <a:picLocks noChangeAspect="1"/>
          </p:cNvPicPr>
          <p:nvPr/>
        </p:nvPicPr>
        <p:blipFill>
          <a:blip r:embed="rId4"/>
          <a:srcRect t="25471" b="36071"/>
          <a:stretch>
            <a:fillRect/>
          </a:stretch>
        </p:blipFill>
        <p:spPr>
          <a:xfrm>
            <a:off x="457200" y="2044700"/>
            <a:ext cx="8356600" cy="26797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5934670"/>
            <a:ext cx="8627314" cy="923330"/>
          </a:xfrm>
          <a:prstGeom prst="rect">
            <a:avLst/>
          </a:prstGeom>
          <a:noFill/>
        </p:spPr>
        <p:txBody>
          <a:bodyPr wrap="square" rtlCol="0">
            <a:spAutoFit/>
          </a:bodyPr>
          <a:lstStyle/>
          <a:p>
            <a:r>
              <a:rPr lang="en-US" dirty="0" smtClean="0"/>
              <a:t>Knutson TR et al. (2012) PAGES </a:t>
            </a:r>
            <a:r>
              <a:rPr lang="en-US" i="1" dirty="0" smtClean="0"/>
              <a:t>news</a:t>
            </a:r>
            <a:r>
              <a:rPr lang="en-US" dirty="0" smtClean="0"/>
              <a:t> 20(1): 32</a:t>
            </a:r>
          </a:p>
          <a:p>
            <a:r>
              <a:rPr lang="en-US" dirty="0" smtClean="0"/>
              <a:t>Adapted from </a:t>
            </a:r>
            <a:r>
              <a:rPr lang="en-US" dirty="0" err="1" smtClean="0"/>
              <a:t>Vecchi</a:t>
            </a:r>
            <a:r>
              <a:rPr lang="en-US" dirty="0" smtClean="0"/>
              <a:t> &amp; Knutson (2011)</a:t>
            </a:r>
          </a:p>
          <a:p>
            <a:r>
              <a:rPr lang="en-US" i="1" dirty="0" smtClean="0"/>
              <a:t>Journal of Climate </a:t>
            </a:r>
            <a:r>
              <a:rPr lang="en-US" dirty="0" smtClean="0"/>
              <a:t>24: 1736-1746</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8" name="Picture 7" descr="History_plot_2_LvG-out.psd"/>
          <p:cNvPicPr>
            <a:picLocks noChangeAspect="1"/>
          </p:cNvPicPr>
          <p:nvPr/>
        </p:nvPicPr>
        <p:blipFill>
          <a:blip r:embed="rId4"/>
          <a:stretch>
            <a:fillRect/>
          </a:stretch>
        </p:blipFill>
        <p:spPr>
          <a:xfrm>
            <a:off x="505416" y="622300"/>
            <a:ext cx="8096498" cy="488326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5400" y="6488667"/>
            <a:ext cx="8627314" cy="369332"/>
          </a:xfrm>
          <a:prstGeom prst="rect">
            <a:avLst/>
          </a:prstGeom>
          <a:noFill/>
        </p:spPr>
        <p:txBody>
          <a:bodyPr wrap="square" rtlCol="0">
            <a:spAutoFit/>
          </a:bodyPr>
          <a:lstStyle/>
          <a:p>
            <a:r>
              <a:rPr lang="en-US" dirty="0" smtClean="0"/>
              <a:t>Lane P &amp; Donnelly JP (2012) PAGES </a:t>
            </a:r>
            <a:r>
              <a:rPr lang="en-US" i="1" dirty="0" smtClean="0"/>
              <a:t>news</a:t>
            </a:r>
            <a:r>
              <a:rPr lang="en-US" dirty="0" smtClean="0"/>
              <a:t> 20(1): 33</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1" name="Picture 10" descr="PAGES Figure Lane and Donnelly 2011 revised_LvG.psd"/>
          <p:cNvPicPr>
            <a:picLocks noChangeAspect="1"/>
          </p:cNvPicPr>
          <p:nvPr/>
        </p:nvPicPr>
        <p:blipFill>
          <a:blip r:embed="rId4"/>
          <a:stretch>
            <a:fillRect/>
          </a:stretch>
        </p:blipFill>
        <p:spPr>
          <a:xfrm>
            <a:off x="622300" y="266700"/>
            <a:ext cx="7454900" cy="599205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9"/>
            <a:ext cx="8627314" cy="646331"/>
          </a:xfrm>
          <a:prstGeom prst="rect">
            <a:avLst/>
          </a:prstGeom>
          <a:noFill/>
        </p:spPr>
        <p:txBody>
          <a:bodyPr wrap="square" rtlCol="0">
            <a:spAutoFit/>
          </a:bodyPr>
          <a:lstStyle/>
          <a:p>
            <a:r>
              <a:rPr lang="en-US" dirty="0" err="1" smtClean="0"/>
              <a:t>Syvitski</a:t>
            </a:r>
            <a:r>
              <a:rPr lang="en-US" dirty="0" smtClean="0"/>
              <a:t> J (2012) PAGES </a:t>
            </a:r>
            <a:r>
              <a:rPr lang="en-US" i="1" dirty="0" smtClean="0"/>
              <a:t>news</a:t>
            </a:r>
            <a:r>
              <a:rPr lang="en-US" dirty="0" smtClean="0"/>
              <a:t> 20(1): 34</a:t>
            </a:r>
          </a:p>
          <a:p>
            <a:r>
              <a:rPr lang="en-US" dirty="0" smtClean="0"/>
              <a:t>Image from Google Earth Pro</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2" name="Picture 11" descr="Yellow oil wells.psd"/>
          <p:cNvPicPr>
            <a:picLocks noChangeAspect="1"/>
          </p:cNvPicPr>
          <p:nvPr/>
        </p:nvPicPr>
        <p:blipFill>
          <a:blip r:embed="rId4"/>
          <a:stretch>
            <a:fillRect/>
          </a:stretch>
        </p:blipFill>
        <p:spPr>
          <a:xfrm>
            <a:off x="1622425" y="298449"/>
            <a:ext cx="6099175" cy="546729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5934669"/>
            <a:ext cx="8627314" cy="923330"/>
          </a:xfrm>
          <a:prstGeom prst="rect">
            <a:avLst/>
          </a:prstGeom>
          <a:noFill/>
        </p:spPr>
        <p:txBody>
          <a:bodyPr wrap="square" rtlCol="0">
            <a:spAutoFit/>
          </a:bodyPr>
          <a:lstStyle/>
          <a:p>
            <a:r>
              <a:rPr lang="en-US" dirty="0" err="1" smtClean="0"/>
              <a:t>Leorri</a:t>
            </a:r>
            <a:r>
              <a:rPr lang="en-US" dirty="0" smtClean="0"/>
              <a:t> E &amp; </a:t>
            </a:r>
            <a:r>
              <a:rPr lang="en-US" dirty="0" err="1" smtClean="0"/>
              <a:t>Mallinson</a:t>
            </a:r>
            <a:r>
              <a:rPr lang="en-US" dirty="0" smtClean="0"/>
              <a:t> D (2012) PAGES </a:t>
            </a:r>
            <a:r>
              <a:rPr lang="en-US" i="1" dirty="0" smtClean="0"/>
              <a:t>news</a:t>
            </a:r>
            <a:r>
              <a:rPr lang="en-US" dirty="0" smtClean="0"/>
              <a:t> 20(1): 35</a:t>
            </a:r>
          </a:p>
          <a:p>
            <a:r>
              <a:rPr lang="en-US" dirty="0" smtClean="0"/>
              <a:t>Modified from Grand Pre C et al. (2011)</a:t>
            </a:r>
          </a:p>
          <a:p>
            <a:r>
              <a:rPr lang="en-US" i="1" dirty="0" smtClean="0"/>
              <a:t>Quaternary Research </a:t>
            </a:r>
            <a:r>
              <a:rPr lang="en-US" dirty="0" smtClean="0"/>
              <a:t>76: 319-334</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3" name="Picture 12" descr="Fig1_Leorri_LvG.psd"/>
          <p:cNvPicPr>
            <a:picLocks noChangeAspect="1"/>
          </p:cNvPicPr>
          <p:nvPr/>
        </p:nvPicPr>
        <p:blipFill>
          <a:blip r:embed="rId4"/>
          <a:srcRect t="27916" r="15703" b="16874"/>
          <a:stretch>
            <a:fillRect/>
          </a:stretch>
        </p:blipFill>
        <p:spPr>
          <a:xfrm>
            <a:off x="303213" y="1041400"/>
            <a:ext cx="8685513" cy="4038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err="1" smtClean="0"/>
              <a:t>Kageyama</a:t>
            </a:r>
            <a:r>
              <a:rPr lang="en-US" dirty="0" smtClean="0"/>
              <a:t> M (2012) PAGES </a:t>
            </a:r>
            <a:r>
              <a:rPr lang="en-US" i="1" dirty="0" smtClean="0"/>
              <a:t>news</a:t>
            </a:r>
            <a:r>
              <a:rPr lang="en-US" dirty="0" smtClean="0"/>
              <a:t> 20(1): 9</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5" name="Picture 4" descr="Fig_for_PAGES_paper LvG.psd"/>
          <p:cNvPicPr>
            <a:picLocks noChangeAspect="1"/>
          </p:cNvPicPr>
          <p:nvPr/>
        </p:nvPicPr>
        <p:blipFill>
          <a:blip r:embed="rId4"/>
          <a:stretch>
            <a:fillRect/>
          </a:stretch>
        </p:blipFill>
        <p:spPr>
          <a:xfrm>
            <a:off x="1054100" y="152334"/>
            <a:ext cx="7048499" cy="598682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9"/>
            <a:ext cx="8627314" cy="646331"/>
          </a:xfrm>
          <a:prstGeom prst="rect">
            <a:avLst/>
          </a:prstGeom>
          <a:noFill/>
        </p:spPr>
        <p:txBody>
          <a:bodyPr wrap="square" rtlCol="0">
            <a:spAutoFit/>
          </a:bodyPr>
          <a:lstStyle/>
          <a:p>
            <a:r>
              <a:rPr lang="en-US" dirty="0" err="1" smtClean="0"/>
              <a:t>Gattuso</a:t>
            </a:r>
            <a:r>
              <a:rPr lang="en-US" dirty="0" smtClean="0"/>
              <a:t> JP (2012) PAGES </a:t>
            </a:r>
            <a:r>
              <a:rPr lang="en-US" i="1" dirty="0" smtClean="0"/>
              <a:t>news</a:t>
            </a:r>
            <a:r>
              <a:rPr lang="en-US" dirty="0" smtClean="0"/>
              <a:t> 20(1): 36</a:t>
            </a:r>
          </a:p>
          <a:p>
            <a:r>
              <a:rPr lang="en-US" dirty="0" smtClean="0"/>
              <a:t>Adapted from </a:t>
            </a:r>
            <a:r>
              <a:rPr lang="en-US" dirty="0" err="1" smtClean="0"/>
              <a:t>Kroeker</a:t>
            </a:r>
            <a:r>
              <a:rPr lang="en-US" dirty="0" smtClean="0"/>
              <a:t> et al. (2010) </a:t>
            </a:r>
            <a:r>
              <a:rPr lang="en-US" i="1" dirty="0" smtClean="0"/>
              <a:t>Ecology Letters </a:t>
            </a:r>
            <a:r>
              <a:rPr lang="en-US" dirty="0" smtClean="0"/>
              <a:t>13: 1419-1434</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4" name="Picture 13" descr="Kroeker fig_LvG2.psd"/>
          <p:cNvPicPr>
            <a:picLocks noChangeAspect="1"/>
          </p:cNvPicPr>
          <p:nvPr/>
        </p:nvPicPr>
        <p:blipFill>
          <a:blip r:embed="rId4"/>
          <a:srcRect t="41673"/>
          <a:stretch>
            <a:fillRect/>
          </a:stretch>
        </p:blipFill>
        <p:spPr>
          <a:xfrm>
            <a:off x="124054" y="529176"/>
            <a:ext cx="8731859" cy="521281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smtClean="0"/>
              <a:t>Thomas E (2012) PAGES </a:t>
            </a:r>
            <a:r>
              <a:rPr lang="en-US" i="1" dirty="0" smtClean="0"/>
              <a:t>news</a:t>
            </a:r>
            <a:r>
              <a:rPr lang="en-US" dirty="0" smtClean="0"/>
              <a:t> 20(1): 37</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5" name="Picture 14" descr="Figure new_LvG.psd"/>
          <p:cNvPicPr>
            <a:picLocks noChangeAspect="1"/>
          </p:cNvPicPr>
          <p:nvPr/>
        </p:nvPicPr>
        <p:blipFill>
          <a:blip r:embed="rId4"/>
          <a:srcRect t="5338" b="11206"/>
          <a:stretch>
            <a:fillRect/>
          </a:stretch>
        </p:blipFill>
        <p:spPr>
          <a:xfrm>
            <a:off x="787401" y="301029"/>
            <a:ext cx="7518400" cy="565675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8"/>
            <a:ext cx="8627314" cy="646331"/>
          </a:xfrm>
          <a:prstGeom prst="rect">
            <a:avLst/>
          </a:prstGeom>
          <a:noFill/>
        </p:spPr>
        <p:txBody>
          <a:bodyPr wrap="square" rtlCol="0">
            <a:spAutoFit/>
          </a:bodyPr>
          <a:lstStyle/>
          <a:p>
            <a:r>
              <a:rPr lang="en-US" dirty="0" smtClean="0"/>
              <a:t>Harding R (2012) PAGES </a:t>
            </a:r>
            <a:r>
              <a:rPr lang="en-US" i="1" dirty="0" smtClean="0"/>
              <a:t>news</a:t>
            </a:r>
            <a:r>
              <a:rPr lang="en-US" dirty="0" smtClean="0"/>
              <a:t> 20(1): 38</a:t>
            </a:r>
          </a:p>
          <a:p>
            <a:r>
              <a:rPr lang="en-US" dirty="0" smtClean="0"/>
              <a:t>Modified from </a:t>
            </a:r>
            <a:r>
              <a:rPr lang="en-US" dirty="0" err="1" smtClean="0"/>
              <a:t>Flörke</a:t>
            </a:r>
            <a:r>
              <a:rPr lang="en-US" dirty="0" smtClean="0"/>
              <a:t> M &amp; Eisner S (2011) </a:t>
            </a:r>
            <a:r>
              <a:rPr lang="en-US" i="1" dirty="0" smtClean="0"/>
              <a:t>WATCH Technical report </a:t>
            </a:r>
            <a:r>
              <a:rPr lang="en-US" dirty="0" smtClean="0"/>
              <a:t>46</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6" name="Picture 15" descr="Harding_LvG.psd"/>
          <p:cNvPicPr>
            <a:picLocks noChangeAspect="1"/>
          </p:cNvPicPr>
          <p:nvPr/>
        </p:nvPicPr>
        <p:blipFill>
          <a:blip r:embed="rId4"/>
          <a:stretch>
            <a:fillRect/>
          </a:stretch>
        </p:blipFill>
        <p:spPr>
          <a:xfrm>
            <a:off x="127000" y="1651000"/>
            <a:ext cx="8850586" cy="29845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8"/>
            <a:ext cx="8627314" cy="646331"/>
          </a:xfrm>
          <a:prstGeom prst="rect">
            <a:avLst/>
          </a:prstGeom>
          <a:noFill/>
        </p:spPr>
        <p:txBody>
          <a:bodyPr wrap="square" rtlCol="0">
            <a:spAutoFit/>
          </a:bodyPr>
          <a:lstStyle/>
          <a:p>
            <a:r>
              <a:rPr lang="en-US" smtClean="0"/>
              <a:t>Cook </a:t>
            </a:r>
            <a:r>
              <a:rPr lang="en-US" dirty="0" smtClean="0"/>
              <a:t>ER (2012) PAGES </a:t>
            </a:r>
            <a:r>
              <a:rPr lang="en-US" i="1" dirty="0" smtClean="0"/>
              <a:t>news</a:t>
            </a:r>
            <a:r>
              <a:rPr lang="en-US" dirty="0" smtClean="0"/>
              <a:t> 20(1): 39</a:t>
            </a:r>
          </a:p>
          <a:p>
            <a:r>
              <a:rPr lang="en-US" dirty="0" smtClean="0"/>
              <a:t>From Cook et al. (2010) </a:t>
            </a:r>
            <a:r>
              <a:rPr lang="en-US" i="1" dirty="0" smtClean="0"/>
              <a:t>Journal of Quaternary Science </a:t>
            </a:r>
            <a:r>
              <a:rPr lang="en-US" dirty="0" smtClean="0"/>
              <a:t>25: 48-61</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7" name="Picture 16" descr="MS_Valley_JJA_Maps_LvG.psd"/>
          <p:cNvPicPr>
            <a:picLocks noChangeAspect="1"/>
          </p:cNvPicPr>
          <p:nvPr/>
        </p:nvPicPr>
        <p:blipFill>
          <a:blip r:embed="rId4"/>
          <a:stretch>
            <a:fillRect/>
          </a:stretch>
        </p:blipFill>
        <p:spPr>
          <a:xfrm>
            <a:off x="778013" y="1136650"/>
            <a:ext cx="7896087" cy="371475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8"/>
            <a:ext cx="8627314" cy="646331"/>
          </a:xfrm>
          <a:prstGeom prst="rect">
            <a:avLst/>
          </a:prstGeom>
          <a:noFill/>
        </p:spPr>
        <p:txBody>
          <a:bodyPr wrap="square" rtlCol="0">
            <a:spAutoFit/>
          </a:bodyPr>
          <a:lstStyle/>
          <a:p>
            <a:r>
              <a:rPr lang="en-US" dirty="0" err="1" smtClean="0"/>
              <a:t>Lavorel</a:t>
            </a:r>
            <a:r>
              <a:rPr lang="en-US" dirty="0" smtClean="0"/>
              <a:t> S (2012) PAGES </a:t>
            </a:r>
            <a:r>
              <a:rPr lang="en-US" i="1" dirty="0" smtClean="0"/>
              <a:t>news</a:t>
            </a:r>
            <a:r>
              <a:rPr lang="en-US" dirty="0" smtClean="0"/>
              <a:t> 20(1): 40</a:t>
            </a:r>
          </a:p>
          <a:p>
            <a:r>
              <a:rPr lang="en-US" dirty="0" smtClean="0"/>
              <a:t>Modified from </a:t>
            </a:r>
            <a:r>
              <a:rPr lang="en-US" dirty="0" err="1" smtClean="0"/>
              <a:t>Mahli</a:t>
            </a:r>
            <a:r>
              <a:rPr lang="en-US" dirty="0" smtClean="0"/>
              <a:t> Y et al. (2009) </a:t>
            </a:r>
            <a:r>
              <a:rPr lang="en-US" i="1" dirty="0" smtClean="0"/>
              <a:t>PNAS</a:t>
            </a:r>
            <a:r>
              <a:rPr lang="en-US" dirty="0" smtClean="0"/>
              <a:t> 106: 20610-20615</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8" name="Picture 17" descr="Fig_2B_black arrows.psd"/>
          <p:cNvPicPr>
            <a:picLocks noChangeAspect="1"/>
          </p:cNvPicPr>
          <p:nvPr/>
        </p:nvPicPr>
        <p:blipFill>
          <a:blip r:embed="rId4"/>
          <a:stretch>
            <a:fillRect/>
          </a:stretch>
        </p:blipFill>
        <p:spPr>
          <a:xfrm>
            <a:off x="1257300" y="534913"/>
            <a:ext cx="6553200" cy="5279537"/>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8"/>
            <a:ext cx="8627314" cy="646331"/>
          </a:xfrm>
          <a:prstGeom prst="rect">
            <a:avLst/>
          </a:prstGeom>
          <a:noFill/>
        </p:spPr>
        <p:txBody>
          <a:bodyPr wrap="square" rtlCol="0">
            <a:spAutoFit/>
          </a:bodyPr>
          <a:lstStyle/>
          <a:p>
            <a:r>
              <a:rPr lang="en-US" dirty="0" smtClean="0"/>
              <a:t>Jackson ST (2012) PAGES </a:t>
            </a:r>
            <a:r>
              <a:rPr lang="en-US" i="1" dirty="0" smtClean="0"/>
              <a:t>news</a:t>
            </a:r>
            <a:r>
              <a:rPr lang="en-US" dirty="0" smtClean="0"/>
              <a:t> 20(1): 41</a:t>
            </a:r>
          </a:p>
          <a:p>
            <a:r>
              <a:rPr lang="en-US" dirty="0" smtClean="0"/>
              <a:t>From Dearing (2008) </a:t>
            </a:r>
            <a:r>
              <a:rPr lang="en-US" i="1" dirty="0" smtClean="0"/>
              <a:t>The Holocene </a:t>
            </a:r>
            <a:r>
              <a:rPr lang="en-US" dirty="0" smtClean="0"/>
              <a:t>18: 117-127</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9" name="Picture 18" descr="Dearing Fig 4 (c)_LvG.psd"/>
          <p:cNvPicPr>
            <a:picLocks noChangeAspect="1"/>
          </p:cNvPicPr>
          <p:nvPr/>
        </p:nvPicPr>
        <p:blipFill>
          <a:blip r:embed="rId4"/>
          <a:stretch>
            <a:fillRect/>
          </a:stretch>
        </p:blipFill>
        <p:spPr>
          <a:xfrm>
            <a:off x="3213100" y="97771"/>
            <a:ext cx="2439562" cy="589662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err="1" smtClean="0"/>
              <a:t>Lemoine</a:t>
            </a:r>
            <a:r>
              <a:rPr lang="en-US" dirty="0" smtClean="0"/>
              <a:t> D (2012) PAGES </a:t>
            </a:r>
            <a:r>
              <a:rPr lang="en-US" i="1" dirty="0" smtClean="0"/>
              <a:t>news</a:t>
            </a:r>
            <a:r>
              <a:rPr lang="en-US" dirty="0" smtClean="0"/>
              <a:t> 20(1): 42</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20" name="Picture 19" descr="Climate awareness_LvG.psd"/>
          <p:cNvPicPr>
            <a:picLocks noChangeAspect="1"/>
          </p:cNvPicPr>
          <p:nvPr/>
        </p:nvPicPr>
        <p:blipFill>
          <a:blip r:embed="rId4"/>
          <a:stretch>
            <a:fillRect/>
          </a:stretch>
        </p:blipFill>
        <p:spPr>
          <a:xfrm>
            <a:off x="206033" y="698500"/>
            <a:ext cx="8252167" cy="467481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9"/>
            <a:ext cx="8627314" cy="646331"/>
          </a:xfrm>
          <a:prstGeom prst="rect">
            <a:avLst/>
          </a:prstGeom>
          <a:noFill/>
        </p:spPr>
        <p:txBody>
          <a:bodyPr wrap="square" rtlCol="0">
            <a:spAutoFit/>
          </a:bodyPr>
          <a:lstStyle/>
          <a:p>
            <a:r>
              <a:rPr lang="en-US" dirty="0" smtClean="0"/>
              <a:t>Dahl-Jensen D (2012) PAGES </a:t>
            </a:r>
            <a:r>
              <a:rPr lang="en-US" i="1" dirty="0" smtClean="0"/>
              <a:t>news</a:t>
            </a:r>
            <a:r>
              <a:rPr lang="en-US" dirty="0" smtClean="0"/>
              <a:t> 20(1): 43</a:t>
            </a:r>
          </a:p>
          <a:p>
            <a:r>
              <a:rPr lang="en-US" dirty="0" smtClean="0"/>
              <a:t>Based on </a:t>
            </a:r>
            <a:r>
              <a:rPr lang="en-US" dirty="0" err="1" smtClean="0"/>
              <a:t>Steffensen</a:t>
            </a:r>
            <a:r>
              <a:rPr lang="en-US" dirty="0" smtClean="0"/>
              <a:t> et al. (2008) </a:t>
            </a:r>
            <a:r>
              <a:rPr lang="en-US" i="1" dirty="0" smtClean="0"/>
              <a:t>Science</a:t>
            </a:r>
            <a:r>
              <a:rPr lang="en-US" dirty="0" smtClean="0"/>
              <a:t> 321: 680-684</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21" name="Picture 20" descr="PAGES_figure_LvG.psd"/>
          <p:cNvPicPr>
            <a:picLocks noChangeAspect="1"/>
          </p:cNvPicPr>
          <p:nvPr/>
        </p:nvPicPr>
        <p:blipFill>
          <a:blip r:embed="rId4"/>
          <a:stretch>
            <a:fillRect/>
          </a:stretch>
        </p:blipFill>
        <p:spPr>
          <a:xfrm>
            <a:off x="456872" y="203199"/>
            <a:ext cx="8170442" cy="5558776"/>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err="1" smtClean="0"/>
              <a:t>Wanner</a:t>
            </a:r>
            <a:r>
              <a:rPr lang="en-US" dirty="0" smtClean="0"/>
              <a:t> H &amp; </a:t>
            </a:r>
            <a:r>
              <a:rPr lang="en-US" dirty="0" err="1" smtClean="0"/>
              <a:t>Brönnimann</a:t>
            </a:r>
            <a:r>
              <a:rPr lang="en-US" dirty="0" smtClean="0"/>
              <a:t> S (2012) PAGES </a:t>
            </a:r>
            <a:r>
              <a:rPr lang="en-US" i="1" dirty="0" smtClean="0"/>
              <a:t>news</a:t>
            </a:r>
            <a:r>
              <a:rPr lang="en-US" dirty="0" smtClean="0"/>
              <a:t> 20(1): 44-45</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5" name="Picture 4" descr="Figure1.psd"/>
          <p:cNvPicPr>
            <a:picLocks noChangeAspect="1"/>
          </p:cNvPicPr>
          <p:nvPr/>
        </p:nvPicPr>
        <p:blipFill>
          <a:blip r:embed="rId4"/>
          <a:stretch>
            <a:fillRect/>
          </a:stretch>
        </p:blipFill>
        <p:spPr>
          <a:xfrm>
            <a:off x="920750" y="82550"/>
            <a:ext cx="6743700" cy="60579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smtClean="0"/>
              <a:t>von </a:t>
            </a:r>
            <a:r>
              <a:rPr lang="en-US" dirty="0" err="1" smtClean="0"/>
              <a:t>Gunten</a:t>
            </a:r>
            <a:r>
              <a:rPr lang="en-US" dirty="0" smtClean="0"/>
              <a:t> et al. (2012) PAGES </a:t>
            </a:r>
            <a:r>
              <a:rPr lang="en-US" i="1" dirty="0" smtClean="0"/>
              <a:t>news</a:t>
            </a:r>
            <a:r>
              <a:rPr lang="en-US" dirty="0" smtClean="0"/>
              <a:t> 20(1): 46</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6" name="Picture 5" descr="2k groups_v2.psd"/>
          <p:cNvPicPr>
            <a:picLocks noChangeAspect="1"/>
          </p:cNvPicPr>
          <p:nvPr/>
        </p:nvPicPr>
        <p:blipFill>
          <a:blip r:embed="rId4"/>
          <a:stretch>
            <a:fillRect/>
          </a:stretch>
        </p:blipFill>
        <p:spPr>
          <a:xfrm>
            <a:off x="606247" y="495301"/>
            <a:ext cx="7737654" cy="51846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smtClean="0"/>
              <a:t>Collins M &amp; Long D (2012) PAGES </a:t>
            </a:r>
            <a:r>
              <a:rPr lang="en-US" i="1" dirty="0" smtClean="0"/>
              <a:t>news</a:t>
            </a:r>
            <a:r>
              <a:rPr lang="en-US" dirty="0" smtClean="0"/>
              <a:t> 20(1): 10</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5" name="Picture 4" descr="pages_fig_LvG.psd"/>
          <p:cNvPicPr>
            <a:picLocks noChangeAspect="1"/>
          </p:cNvPicPr>
          <p:nvPr/>
        </p:nvPicPr>
        <p:blipFill>
          <a:blip r:embed="rId4"/>
          <a:stretch>
            <a:fillRect/>
          </a:stretch>
        </p:blipFill>
        <p:spPr>
          <a:xfrm>
            <a:off x="673100" y="864579"/>
            <a:ext cx="8166100" cy="485497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9"/>
            <a:ext cx="8627314" cy="646331"/>
          </a:xfrm>
          <a:prstGeom prst="rect">
            <a:avLst/>
          </a:prstGeom>
          <a:noFill/>
        </p:spPr>
        <p:txBody>
          <a:bodyPr wrap="square" rtlCol="0">
            <a:spAutoFit/>
          </a:bodyPr>
          <a:lstStyle/>
          <a:p>
            <a:r>
              <a:rPr lang="en-US" dirty="0" smtClean="0"/>
              <a:t>van </a:t>
            </a:r>
            <a:r>
              <a:rPr lang="en-US" dirty="0" err="1" smtClean="0"/>
              <a:t>Ommen</a:t>
            </a:r>
            <a:r>
              <a:rPr lang="en-US" dirty="0" smtClean="0"/>
              <a:t> et al. (2012) PAGES </a:t>
            </a:r>
            <a:r>
              <a:rPr lang="en-US" i="1" dirty="0" smtClean="0"/>
              <a:t>news</a:t>
            </a:r>
            <a:r>
              <a:rPr lang="en-US" dirty="0" smtClean="0"/>
              <a:t> 20(1): 47</a:t>
            </a:r>
          </a:p>
          <a:p>
            <a:r>
              <a:rPr lang="en-US" dirty="0" smtClean="0"/>
              <a:t>Adapted from Schneider et al. 2006, </a:t>
            </a:r>
            <a:r>
              <a:rPr lang="en-US" i="1" dirty="0" smtClean="0"/>
              <a:t>Geophysical Research Letters </a:t>
            </a:r>
            <a:r>
              <a:rPr lang="en-US" dirty="0" smtClean="0"/>
              <a:t>33</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7" name="Picture 6" descr="AntTemp_LvG.psd"/>
          <p:cNvPicPr>
            <a:picLocks noChangeAspect="1"/>
          </p:cNvPicPr>
          <p:nvPr/>
        </p:nvPicPr>
        <p:blipFill>
          <a:blip r:embed="rId4"/>
          <a:stretch>
            <a:fillRect/>
          </a:stretch>
        </p:blipFill>
        <p:spPr>
          <a:xfrm>
            <a:off x="489973" y="1308100"/>
            <a:ext cx="8522967" cy="38227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smtClean="0"/>
              <a:t>Rafter et al. (2012) PAGES </a:t>
            </a:r>
            <a:r>
              <a:rPr lang="en-US" i="1" dirty="0" smtClean="0"/>
              <a:t>news</a:t>
            </a:r>
            <a:r>
              <a:rPr lang="en-US" dirty="0" smtClean="0"/>
              <a:t> 20(1): 48</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8" name="Picture 7" descr="Worldmap_Timespans_final_.psd"/>
          <p:cNvPicPr>
            <a:picLocks noChangeAspect="1"/>
          </p:cNvPicPr>
          <p:nvPr/>
        </p:nvPicPr>
        <p:blipFill>
          <a:blip r:embed="rId4"/>
          <a:stretch>
            <a:fillRect/>
          </a:stretch>
        </p:blipFill>
        <p:spPr>
          <a:xfrm>
            <a:off x="326122" y="838200"/>
            <a:ext cx="8597315" cy="4759429"/>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smtClean="0"/>
              <a:t>Hoffmann et al. (2012) PAGES </a:t>
            </a:r>
            <a:r>
              <a:rPr lang="en-US" i="1" dirty="0" smtClean="0"/>
              <a:t>news</a:t>
            </a:r>
            <a:r>
              <a:rPr lang="en-US" dirty="0" smtClean="0"/>
              <a:t> 20(1): 49</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1" name="Picture 10" descr="floodplain_S_TOC_LvG.psd"/>
          <p:cNvPicPr>
            <a:picLocks noChangeAspect="1"/>
          </p:cNvPicPr>
          <p:nvPr/>
        </p:nvPicPr>
        <p:blipFill>
          <a:blip r:embed="rId4"/>
          <a:stretch>
            <a:fillRect/>
          </a:stretch>
        </p:blipFill>
        <p:spPr>
          <a:xfrm>
            <a:off x="82795" y="342900"/>
            <a:ext cx="8989145" cy="5334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5934669"/>
            <a:ext cx="8627314" cy="923330"/>
          </a:xfrm>
          <a:prstGeom prst="rect">
            <a:avLst/>
          </a:prstGeom>
          <a:noFill/>
        </p:spPr>
        <p:txBody>
          <a:bodyPr wrap="square" rtlCol="0">
            <a:spAutoFit/>
          </a:bodyPr>
          <a:lstStyle/>
          <a:p>
            <a:r>
              <a:rPr lang="en-US" dirty="0" err="1" smtClean="0"/>
              <a:t>Siddall</a:t>
            </a:r>
            <a:r>
              <a:rPr lang="en-US" dirty="0" smtClean="0"/>
              <a:t> et al. (2012) PAGES </a:t>
            </a:r>
            <a:r>
              <a:rPr lang="en-US" i="1" dirty="0" smtClean="0"/>
              <a:t>news</a:t>
            </a:r>
            <a:r>
              <a:rPr lang="en-US" dirty="0" smtClean="0"/>
              <a:t> 20(1): 50</a:t>
            </a:r>
          </a:p>
          <a:p>
            <a:r>
              <a:rPr lang="en-US" dirty="0" smtClean="0"/>
              <a:t>From </a:t>
            </a:r>
            <a:r>
              <a:rPr lang="en-US" dirty="0" err="1" smtClean="0"/>
              <a:t>Bamber</a:t>
            </a:r>
            <a:r>
              <a:rPr lang="en-US" dirty="0" smtClean="0"/>
              <a:t> et al. (2007) </a:t>
            </a:r>
            <a:r>
              <a:rPr lang="en-US" i="1" dirty="0" smtClean="0"/>
              <a:t>Earth and Planetary Science</a:t>
            </a:r>
          </a:p>
          <a:p>
            <a:r>
              <a:rPr lang="en-US" i="1" dirty="0" smtClean="0"/>
              <a:t>Letters </a:t>
            </a:r>
            <a:r>
              <a:rPr lang="en-US" dirty="0" smtClean="0"/>
              <a:t>257: 1-13</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3" name="Picture 12" descr="fig 1a with no labels 2.psd"/>
          <p:cNvPicPr>
            <a:picLocks noChangeAspect="1"/>
          </p:cNvPicPr>
          <p:nvPr/>
        </p:nvPicPr>
        <p:blipFill>
          <a:blip r:embed="rId4"/>
          <a:stretch>
            <a:fillRect/>
          </a:stretch>
        </p:blipFill>
        <p:spPr>
          <a:xfrm>
            <a:off x="2171701" y="231774"/>
            <a:ext cx="5373688" cy="5361843"/>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err="1" smtClean="0"/>
              <a:t>Braconnot</a:t>
            </a:r>
            <a:r>
              <a:rPr lang="en-US" dirty="0" smtClean="0"/>
              <a:t> et al. (2012) PAGES </a:t>
            </a:r>
            <a:r>
              <a:rPr lang="en-US" i="1" dirty="0" smtClean="0"/>
              <a:t>news</a:t>
            </a:r>
            <a:r>
              <a:rPr lang="en-US" dirty="0" smtClean="0"/>
              <a:t> 20(1): 51</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4" name="Picture 13" descr="report_PMIP_Palaeovar_Workshop_Villefranche_figure_LvG.psd"/>
          <p:cNvPicPr>
            <a:picLocks noChangeAspect="1"/>
          </p:cNvPicPr>
          <p:nvPr/>
        </p:nvPicPr>
        <p:blipFill>
          <a:blip r:embed="rId4"/>
          <a:srcRect r="31308"/>
          <a:stretch>
            <a:fillRect/>
          </a:stretch>
        </p:blipFill>
        <p:spPr>
          <a:xfrm>
            <a:off x="1739900" y="265577"/>
            <a:ext cx="5664200" cy="597245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err="1" smtClean="0"/>
              <a:t>Trouet</a:t>
            </a:r>
            <a:r>
              <a:rPr lang="en-US" dirty="0" smtClean="0"/>
              <a:t> et al. (2012) PAGES </a:t>
            </a:r>
            <a:r>
              <a:rPr lang="en-US" i="1" dirty="0" smtClean="0"/>
              <a:t>news</a:t>
            </a:r>
            <a:r>
              <a:rPr lang="en-US" dirty="0" smtClean="0"/>
              <a:t> 20(1): 52</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5" name="Picture 14" descr="FIG1-Valerie_LvG.psd"/>
          <p:cNvPicPr>
            <a:picLocks noChangeAspect="1"/>
          </p:cNvPicPr>
          <p:nvPr/>
        </p:nvPicPr>
        <p:blipFill>
          <a:blip r:embed="rId4"/>
          <a:stretch>
            <a:fillRect/>
          </a:stretch>
        </p:blipFill>
        <p:spPr>
          <a:xfrm>
            <a:off x="3327400" y="152400"/>
            <a:ext cx="2603500" cy="627732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err="1" smtClean="0"/>
              <a:t>Leventer</a:t>
            </a:r>
            <a:r>
              <a:rPr lang="en-US" dirty="0" smtClean="0"/>
              <a:t> et al. (2012) PAGES </a:t>
            </a:r>
            <a:r>
              <a:rPr lang="en-US" i="1" dirty="0" smtClean="0"/>
              <a:t>news</a:t>
            </a:r>
            <a:r>
              <a:rPr lang="en-US" dirty="0" smtClean="0"/>
              <a:t> 20(1): 53</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16" name="Picture 15" descr="PAGES_illustration_edits.psd"/>
          <p:cNvPicPr>
            <a:picLocks noChangeAspect="1"/>
          </p:cNvPicPr>
          <p:nvPr/>
        </p:nvPicPr>
        <p:blipFill>
          <a:blip r:embed="rId4"/>
          <a:stretch>
            <a:fillRect/>
          </a:stretch>
        </p:blipFill>
        <p:spPr>
          <a:xfrm>
            <a:off x="16487" y="1778001"/>
            <a:ext cx="9127513" cy="330392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9"/>
            <a:ext cx="8627314" cy="646331"/>
          </a:xfrm>
          <a:prstGeom prst="rect">
            <a:avLst/>
          </a:prstGeom>
          <a:noFill/>
        </p:spPr>
        <p:txBody>
          <a:bodyPr wrap="square" rtlCol="0">
            <a:spAutoFit/>
          </a:bodyPr>
          <a:lstStyle/>
          <a:p>
            <a:r>
              <a:rPr lang="en-US" dirty="0" err="1" smtClean="0"/>
              <a:t>Mindrescu</a:t>
            </a:r>
            <a:r>
              <a:rPr lang="en-US" dirty="0" smtClean="0"/>
              <a:t> M (2012) PAGES </a:t>
            </a:r>
            <a:r>
              <a:rPr lang="en-US" i="1" dirty="0" smtClean="0"/>
              <a:t>news</a:t>
            </a:r>
            <a:r>
              <a:rPr lang="en-US" dirty="0" smtClean="0"/>
              <a:t> 20(1): 54</a:t>
            </a:r>
          </a:p>
          <a:p>
            <a:r>
              <a:rPr lang="en-US" dirty="0" smtClean="0"/>
              <a:t>Modified from </a:t>
            </a:r>
            <a:r>
              <a:rPr lang="en-US" dirty="0" err="1" smtClean="0"/>
              <a:t>Buczkó</a:t>
            </a:r>
            <a:r>
              <a:rPr lang="en-US" dirty="0" smtClean="0"/>
              <a:t> et al. (2009) </a:t>
            </a:r>
            <a:r>
              <a:rPr lang="en-US" i="1" dirty="0" err="1" smtClean="0"/>
              <a:t>Hydrobiologia</a:t>
            </a:r>
            <a:r>
              <a:rPr lang="en-US" dirty="0" smtClean="0"/>
              <a:t> 631: 3-28</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5" name="Picture 4" descr="DatedMap_LvG_final.psd"/>
          <p:cNvPicPr>
            <a:picLocks noChangeAspect="1"/>
          </p:cNvPicPr>
          <p:nvPr/>
        </p:nvPicPr>
        <p:blipFill>
          <a:blip r:embed="rId4"/>
          <a:stretch>
            <a:fillRect/>
          </a:stretch>
        </p:blipFill>
        <p:spPr>
          <a:xfrm>
            <a:off x="787401" y="101693"/>
            <a:ext cx="7687514" cy="6094657"/>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8"/>
            <a:ext cx="8627314" cy="369332"/>
          </a:xfrm>
          <a:prstGeom prst="rect">
            <a:avLst/>
          </a:prstGeom>
          <a:noFill/>
        </p:spPr>
        <p:txBody>
          <a:bodyPr wrap="square" rtlCol="0">
            <a:spAutoFit/>
          </a:bodyPr>
          <a:lstStyle/>
          <a:p>
            <a:r>
              <a:rPr lang="en-US" dirty="0" err="1" smtClean="0"/>
              <a:t>Bushueva</a:t>
            </a:r>
            <a:r>
              <a:rPr lang="en-US" dirty="0" smtClean="0"/>
              <a:t> I &amp; </a:t>
            </a:r>
            <a:r>
              <a:rPr lang="en-US" dirty="0" err="1" smtClean="0"/>
              <a:t>Kurbanov</a:t>
            </a:r>
            <a:r>
              <a:rPr lang="en-US" dirty="0" smtClean="0"/>
              <a:t> R (2012) PAGES </a:t>
            </a:r>
            <a:r>
              <a:rPr lang="en-US" i="1" dirty="0" smtClean="0"/>
              <a:t>news</a:t>
            </a:r>
            <a:r>
              <a:rPr lang="en-US" dirty="0" smtClean="0"/>
              <a:t> 20(1): 55</a:t>
            </a:r>
          </a:p>
        </p:txBody>
      </p:sp>
      <p:pic>
        <p:nvPicPr>
          <p:cNvPr id="10" name="Picture 9" descr="Pagesnews_kopf_orange1.psd"/>
          <p:cNvPicPr>
            <a:picLocks noChangeAspect="1"/>
          </p:cNvPicPr>
          <p:nvPr/>
        </p:nvPicPr>
        <p:blipFill>
          <a:blip r:embed="rId3"/>
          <a:srcRect b="82201"/>
          <a:stretch>
            <a:fillRect/>
          </a:stretch>
        </p:blipFill>
        <p:spPr>
          <a:xfrm>
            <a:off x="6392546" y="6124634"/>
            <a:ext cx="2916554" cy="733365"/>
          </a:xfrm>
          <a:prstGeom prst="rect">
            <a:avLst/>
          </a:prstGeom>
        </p:spPr>
      </p:pic>
      <p:pic>
        <p:nvPicPr>
          <p:cNvPr id="6" name="Picture 5" descr=" fig1.psd"/>
          <p:cNvPicPr>
            <a:picLocks noChangeAspect="1"/>
          </p:cNvPicPr>
          <p:nvPr/>
        </p:nvPicPr>
        <p:blipFill>
          <a:blip r:embed="rId4"/>
          <a:stretch>
            <a:fillRect/>
          </a:stretch>
        </p:blipFill>
        <p:spPr>
          <a:xfrm>
            <a:off x="-88900" y="1084263"/>
            <a:ext cx="9144000" cy="331787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smtClean="0"/>
              <a:t>Schmidt GA (2012) PAGES </a:t>
            </a:r>
            <a:r>
              <a:rPr lang="en-US" i="1" dirty="0" smtClean="0"/>
              <a:t>news</a:t>
            </a:r>
            <a:r>
              <a:rPr lang="en-US" dirty="0" smtClean="0"/>
              <a:t> 20(1): 11</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7" name="Picture 6" descr="Schmidt.psd"/>
          <p:cNvPicPr>
            <a:picLocks noChangeAspect="1"/>
          </p:cNvPicPr>
          <p:nvPr/>
        </p:nvPicPr>
        <p:blipFill>
          <a:blip r:embed="rId4"/>
          <a:stretch>
            <a:fillRect/>
          </a:stretch>
        </p:blipFill>
        <p:spPr>
          <a:xfrm>
            <a:off x="295375" y="520701"/>
            <a:ext cx="8556526" cy="487866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err="1" smtClean="0"/>
              <a:t>Schimel</a:t>
            </a:r>
            <a:r>
              <a:rPr lang="en-US" dirty="0" smtClean="0"/>
              <a:t> D (2012) PAGES </a:t>
            </a:r>
            <a:r>
              <a:rPr lang="en-US" i="1" dirty="0" smtClean="0"/>
              <a:t>news</a:t>
            </a:r>
            <a:r>
              <a:rPr lang="en-US" dirty="0" smtClean="0"/>
              <a:t> 20(1): 12</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8" name="Picture 7" descr="GCP 2010 Sinks-Sources_LvG.psd"/>
          <p:cNvPicPr>
            <a:picLocks noChangeAspect="1"/>
          </p:cNvPicPr>
          <p:nvPr/>
        </p:nvPicPr>
        <p:blipFill>
          <a:blip r:embed="rId4"/>
          <a:stretch>
            <a:fillRect/>
          </a:stretch>
        </p:blipFill>
        <p:spPr>
          <a:xfrm>
            <a:off x="241300" y="488950"/>
            <a:ext cx="8636000" cy="55499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211668"/>
            <a:ext cx="8627314" cy="646331"/>
          </a:xfrm>
          <a:prstGeom prst="rect">
            <a:avLst/>
          </a:prstGeom>
          <a:noFill/>
        </p:spPr>
        <p:txBody>
          <a:bodyPr wrap="square" rtlCol="0">
            <a:spAutoFit/>
          </a:bodyPr>
          <a:lstStyle/>
          <a:p>
            <a:r>
              <a:rPr lang="en-US" dirty="0" err="1" smtClean="0"/>
              <a:t>Joos</a:t>
            </a:r>
            <a:r>
              <a:rPr lang="en-US" dirty="0" smtClean="0"/>
              <a:t> F (2012) PAGES </a:t>
            </a:r>
            <a:r>
              <a:rPr lang="en-US" i="1" dirty="0" smtClean="0"/>
              <a:t>news</a:t>
            </a:r>
            <a:r>
              <a:rPr lang="en-US" dirty="0" smtClean="0"/>
              <a:t> 20(1): 13</a:t>
            </a:r>
          </a:p>
          <a:p>
            <a:r>
              <a:rPr lang="en-US" dirty="0" smtClean="0"/>
              <a:t>After </a:t>
            </a:r>
            <a:r>
              <a:rPr lang="en-US" dirty="0" err="1" smtClean="0"/>
              <a:t>Menviel</a:t>
            </a:r>
            <a:r>
              <a:rPr lang="en-US" dirty="0" smtClean="0"/>
              <a:t> and </a:t>
            </a:r>
            <a:r>
              <a:rPr lang="en-US" dirty="0" err="1" smtClean="0"/>
              <a:t>Joos</a:t>
            </a:r>
            <a:r>
              <a:rPr lang="en-US" dirty="0" smtClean="0"/>
              <a:t> 2012, </a:t>
            </a:r>
            <a:r>
              <a:rPr lang="en-US" i="1" dirty="0" err="1" smtClean="0"/>
              <a:t>Paleoceanography</a:t>
            </a:r>
            <a:r>
              <a:rPr lang="en-US" dirty="0" smtClean="0"/>
              <a:t> 27(1)</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11" name="Picture 10" descr="joos11pages_figure_co2_c13_atm_CO3_deep_LvG.psd"/>
          <p:cNvPicPr>
            <a:picLocks noChangeAspect="1"/>
          </p:cNvPicPr>
          <p:nvPr/>
        </p:nvPicPr>
        <p:blipFill>
          <a:blip r:embed="rId4"/>
          <a:stretch>
            <a:fillRect/>
          </a:stretch>
        </p:blipFill>
        <p:spPr>
          <a:xfrm>
            <a:off x="2387600" y="228600"/>
            <a:ext cx="4495800" cy="569468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err="1" smtClean="0"/>
              <a:t>Kanzow</a:t>
            </a:r>
            <a:r>
              <a:rPr lang="en-US" dirty="0" smtClean="0"/>
              <a:t> T &amp; </a:t>
            </a:r>
            <a:r>
              <a:rPr lang="en-US" dirty="0" err="1" smtClean="0"/>
              <a:t>Visbeck</a:t>
            </a:r>
            <a:r>
              <a:rPr lang="en-US" dirty="0" smtClean="0"/>
              <a:t> M (2012) PAGES </a:t>
            </a:r>
            <a:r>
              <a:rPr lang="en-US" i="1" dirty="0" smtClean="0"/>
              <a:t>news</a:t>
            </a:r>
            <a:r>
              <a:rPr lang="en-US" dirty="0" smtClean="0"/>
              <a:t> 20(1): 14</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5" name="Picture 4" descr="move_transport11.psd"/>
          <p:cNvPicPr>
            <a:picLocks noChangeAspect="1"/>
          </p:cNvPicPr>
          <p:nvPr/>
        </p:nvPicPr>
        <p:blipFill>
          <a:blip r:embed="rId4"/>
          <a:stretch>
            <a:fillRect/>
          </a:stretch>
        </p:blipFill>
        <p:spPr>
          <a:xfrm>
            <a:off x="383590" y="1716088"/>
            <a:ext cx="8411407" cy="260191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0" y="6488667"/>
            <a:ext cx="8627314" cy="369332"/>
          </a:xfrm>
          <a:prstGeom prst="rect">
            <a:avLst/>
          </a:prstGeom>
          <a:noFill/>
        </p:spPr>
        <p:txBody>
          <a:bodyPr wrap="square" rtlCol="0">
            <a:spAutoFit/>
          </a:bodyPr>
          <a:lstStyle/>
          <a:p>
            <a:r>
              <a:rPr lang="en-US" dirty="0" smtClean="0"/>
              <a:t>Skinner L (2012) PAGES </a:t>
            </a:r>
            <a:r>
              <a:rPr lang="en-US" i="1" dirty="0" smtClean="0"/>
              <a:t>news</a:t>
            </a:r>
            <a:r>
              <a:rPr lang="en-US" dirty="0" smtClean="0"/>
              <a:t> 20(1): 15</a:t>
            </a:r>
          </a:p>
        </p:txBody>
      </p:sp>
      <p:pic>
        <p:nvPicPr>
          <p:cNvPr id="10" name="Picture 9"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6" name="Picture 5" descr="See-saw_PAGES_LvG.psd"/>
          <p:cNvPicPr>
            <a:picLocks noChangeAspect="1"/>
          </p:cNvPicPr>
          <p:nvPr/>
        </p:nvPicPr>
        <p:blipFill>
          <a:blip r:embed="rId4"/>
          <a:stretch>
            <a:fillRect/>
          </a:stretch>
        </p:blipFill>
        <p:spPr>
          <a:xfrm>
            <a:off x="383590" y="530923"/>
            <a:ext cx="8455610" cy="554040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TotalTime>
  <Words>7552</Words>
  <Application>Microsoft Macintosh PowerPoint</Application>
  <PresentationFormat>On-screen Show (4:3)</PresentationFormat>
  <Paragraphs>380</Paragraphs>
  <Slides>48</Slides>
  <Notes>48</Notes>
  <HiddenSlides>0</HiddenSlides>
  <MMClips>0</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PAGES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Lucien</dc:creator>
  <cp:lastModifiedBy>Lucien</cp:lastModifiedBy>
  <cp:revision>1</cp:revision>
  <dcterms:created xsi:type="dcterms:W3CDTF">2012-03-01T16:03:47Z</dcterms:created>
  <dcterms:modified xsi:type="dcterms:W3CDTF">2012-03-01T16:17:32Z</dcterms:modified>
</cp:coreProperties>
</file>